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7.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9" r:id="rId1"/>
  </p:sldMasterIdLst>
  <p:notesMasterIdLst>
    <p:notesMasterId r:id="rId28"/>
  </p:notesMasterIdLst>
  <p:sldIdLst>
    <p:sldId id="256" r:id="rId2"/>
    <p:sldId id="259" r:id="rId3"/>
    <p:sldId id="258" r:id="rId4"/>
    <p:sldId id="268" r:id="rId5"/>
    <p:sldId id="261" r:id="rId6"/>
    <p:sldId id="270" r:id="rId7"/>
    <p:sldId id="279" r:id="rId8"/>
    <p:sldId id="262" r:id="rId9"/>
    <p:sldId id="274" r:id="rId10"/>
    <p:sldId id="283" r:id="rId11"/>
    <p:sldId id="267" r:id="rId12"/>
    <p:sldId id="275" r:id="rId13"/>
    <p:sldId id="280" r:id="rId14"/>
    <p:sldId id="260" r:id="rId15"/>
    <p:sldId id="273" r:id="rId16"/>
    <p:sldId id="282" r:id="rId17"/>
    <p:sldId id="263" r:id="rId18"/>
    <p:sldId id="276" r:id="rId19"/>
    <p:sldId id="281" r:id="rId20"/>
    <p:sldId id="285" r:id="rId21"/>
    <p:sldId id="269" r:id="rId22"/>
    <p:sldId id="266" r:id="rId23"/>
    <p:sldId id="272" r:id="rId24"/>
    <p:sldId id="287" r:id="rId25"/>
    <p:sldId id="286"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721"/>
    <a:srgbClr val="ECAE55"/>
    <a:srgbClr val="FDFEF8"/>
    <a:srgbClr val="DFBA72"/>
    <a:srgbClr val="B4502B"/>
    <a:srgbClr val="FDC85C"/>
    <a:srgbClr val="EAEEF6"/>
    <a:srgbClr val="583E18"/>
    <a:srgbClr val="19150C"/>
    <a:srgbClr val="CBD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3" autoAdjust="0"/>
    <p:restoredTop sz="63421" autoAdjust="0"/>
  </p:normalViewPr>
  <p:slideViewPr>
    <p:cSldViewPr snapToGrid="0">
      <p:cViewPr varScale="1">
        <p:scale>
          <a:sx n="46" d="100"/>
          <a:sy n="46" d="100"/>
        </p:scale>
        <p:origin x="102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27F4E-AEA8-4317-856E-345904A2CFEB}" type="datetimeFigureOut">
              <a:rPr lang="en-GB" smtClean="0"/>
              <a:t>16/04/2026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91B41-220A-4061-9E1D-22DFCA551531}" type="slidenum">
              <a:rPr lang="en-GB" smtClean="0"/>
              <a:t>‹#›</a:t>
            </a:fld>
            <a:endParaRPr lang="en-GB"/>
          </a:p>
        </p:txBody>
      </p:sp>
    </p:spTree>
    <p:extLst>
      <p:ext uri="{BB962C8B-B14F-4D97-AF65-F5344CB8AC3E}">
        <p14:creationId xmlns:p14="http://schemas.microsoft.com/office/powerpoint/2010/main" val="186759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iblegateway.com/passage/?search=John+10&amp;version=ICB"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 hope that you and your children have enjoyed the Wintershall Travelling Crib experience.  But this is just the beginning of a journey through Advent. In these four weeks before Christmas every year we come to this story anew. There is always more to wonder about!  Take what you need from this resource, depending on the age and needs of your children. Notes with every slide and accompanying handbook</a:t>
            </a:r>
          </a:p>
          <a:p>
            <a:r>
              <a:rPr lang="en-GB" sz="1800" dirty="0">
                <a:effectLst/>
                <a:latin typeface="Calibri" panose="020F0502020204030204" pitchFamily="34" charset="0"/>
                <a:cs typeface="Times New Roman" panose="02020603050405020304" pitchFamily="18" charset="0"/>
              </a:rPr>
              <a:t>Some use just one character reflection at a time, alongside the pilgrim bags the children have </a:t>
            </a:r>
            <a:r>
              <a:rPr lang="en-GB" sz="1800">
                <a:effectLst/>
                <a:latin typeface="Calibri" panose="020F0502020204030204" pitchFamily="34" charset="0"/>
                <a:cs typeface="Times New Roman" panose="02020603050405020304" pitchFamily="18" charset="0"/>
              </a:rPr>
              <a:t>been given.</a:t>
            </a:r>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a:t>
            </a:fld>
            <a:endParaRPr lang="en-GB"/>
          </a:p>
        </p:txBody>
      </p:sp>
    </p:spTree>
    <p:extLst>
      <p:ext uri="{BB962C8B-B14F-4D97-AF65-F5344CB8AC3E}">
        <p14:creationId xmlns:p14="http://schemas.microsoft.com/office/powerpoint/2010/main" val="2020211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How was the Donkey used in the Nativity story?  Read the </a:t>
            </a:r>
            <a:r>
              <a:rPr lang="en-GB" b="1" dirty="0"/>
              <a:t>BIBLE QUOTE</a:t>
            </a:r>
            <a:r>
              <a:rPr lang="en-GB" b="0" dirty="0"/>
              <a:t> to find out more…</a:t>
            </a:r>
          </a:p>
          <a:p>
            <a:r>
              <a:rPr lang="en-GB" b="1" dirty="0"/>
              <a:t>OBJECT </a:t>
            </a:r>
            <a:r>
              <a:rPr lang="en-GB" b="0" dirty="0"/>
              <a:t>Find the donkey in your bag.. It has strong legs to remind you of the donkey’s strength and ability to carry heavy loads. Maybe you could draw a cross on the top of it’s back to remind you of the donkeys you have met with Wintershall?</a:t>
            </a:r>
          </a:p>
          <a:p>
            <a:endParaRPr lang="en-GB" b="0" dirty="0"/>
          </a:p>
        </p:txBody>
      </p:sp>
      <p:sp>
        <p:nvSpPr>
          <p:cNvPr id="4" name="Slide Number Placeholder 3"/>
          <p:cNvSpPr>
            <a:spLocks noGrp="1"/>
          </p:cNvSpPr>
          <p:nvPr>
            <p:ph type="sldNum" sz="quarter" idx="5"/>
          </p:nvPr>
        </p:nvSpPr>
        <p:spPr/>
        <p:txBody>
          <a:bodyPr/>
          <a:lstStyle/>
          <a:p>
            <a:fld id="{33B91B41-220A-4061-9E1D-22DFCA551531}" type="slidenum">
              <a:rPr lang="en-GB" smtClean="0"/>
              <a:t>11</a:t>
            </a:fld>
            <a:endParaRPr lang="en-GB"/>
          </a:p>
        </p:txBody>
      </p:sp>
    </p:spTree>
    <p:extLst>
      <p:ext uri="{BB962C8B-B14F-4D97-AF65-F5344CB8AC3E}">
        <p14:creationId xmlns:p14="http://schemas.microsoft.com/office/powerpoint/2010/main" val="265604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 WONDER </a:t>
            </a:r>
          </a:p>
          <a:p>
            <a:pPr>
              <a:lnSpc>
                <a:spcPct val="107000"/>
              </a:lnSpc>
              <a:spcAft>
                <a:spcPts val="800"/>
              </a:spcAft>
            </a:pPr>
            <a:r>
              <a:rPr lang="en-GB" b="0" dirty="0"/>
              <a:t>I wonder what the donkey tells us about Jesus?</a:t>
            </a:r>
            <a:r>
              <a:rPr lang="en-GB" sz="1800" dirty="0">
                <a:effectLst/>
                <a:latin typeface="Calibri" panose="020F0502020204030204" pitchFamily="34" charset="0"/>
                <a:ea typeface="Calibri" panose="020F0502020204030204" pitchFamily="34" charset="0"/>
                <a:cs typeface="Times New Roman" panose="02020603050405020304" pitchFamily="18" charset="0"/>
              </a:rPr>
              <a:t> Can you think of another time when a</a:t>
            </a:r>
            <a:r>
              <a:rPr lang="en-GB" sz="1800" dirty="0">
                <a:effectLst/>
                <a:latin typeface="Calibri" panose="020F0502020204030204" pitchFamily="34" charset="0"/>
                <a:ea typeface="Calibri" panose="020F0502020204030204" pitchFamily="34" charset="0"/>
                <a:cs typeface="Calibri" panose="020F0502020204030204" pitchFamily="34" charset="0"/>
              </a:rPr>
              <a:t> donkey appears in the story of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Jesus’s life? </a:t>
            </a:r>
            <a:r>
              <a:rPr lang="en-GB" sz="1800" dirty="0">
                <a:effectLst/>
                <a:latin typeface="Calibri" panose="020F0502020204030204" pitchFamily="34" charset="0"/>
                <a:ea typeface="Calibri" panose="020F0502020204030204" pitchFamily="34" charset="0"/>
                <a:cs typeface="Times New Roman" panose="02020603050405020304" pitchFamily="18" charset="0"/>
              </a:rPr>
              <a:t>Why do you think there is a mark like a cross on the donkey’s back?</a:t>
            </a:r>
          </a:p>
          <a:p>
            <a:endParaRPr lang="en-GB" b="0" dirty="0"/>
          </a:p>
          <a:p>
            <a:endParaRPr lang="en-GB" b="0" dirty="0"/>
          </a:p>
        </p:txBody>
      </p:sp>
      <p:sp>
        <p:nvSpPr>
          <p:cNvPr id="4" name="Slide Number Placeholder 3"/>
          <p:cNvSpPr>
            <a:spLocks noGrp="1"/>
          </p:cNvSpPr>
          <p:nvPr>
            <p:ph type="sldNum" sz="quarter" idx="5"/>
          </p:nvPr>
        </p:nvSpPr>
        <p:spPr/>
        <p:txBody>
          <a:bodyPr/>
          <a:lstStyle/>
          <a:p>
            <a:fld id="{33B91B41-220A-4061-9E1D-22DFCA551531}" type="slidenum">
              <a:rPr lang="en-GB" smtClean="0"/>
              <a:t>12</a:t>
            </a:fld>
            <a:endParaRPr lang="en-GB"/>
          </a:p>
        </p:txBody>
      </p:sp>
    </p:spTree>
    <p:extLst>
      <p:ext uri="{BB962C8B-B14F-4D97-AF65-F5344CB8AC3E}">
        <p14:creationId xmlns:p14="http://schemas.microsoft.com/office/powerpoint/2010/main" val="96583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Be a good listener: </a:t>
            </a:r>
            <a:r>
              <a:rPr lang="en-GB" sz="1200" dirty="0">
                <a:effectLst/>
                <a:latin typeface="Calibri" panose="020F0502020204030204" pitchFamily="34" charset="0"/>
                <a:ea typeface="Calibri" panose="020F0502020204030204" pitchFamily="34" charset="0"/>
                <a:cs typeface="Times New Roman" panose="02020603050405020304" pitchFamily="18" charset="0"/>
              </a:rPr>
              <a:t>Donkeys have big ears and incredible hearing! How can we listen better to others in need?</a:t>
            </a:r>
          </a:p>
          <a:p>
            <a:pPr>
              <a:lnSpc>
                <a:spcPct val="107000"/>
              </a:lnSpc>
              <a:spcAft>
                <a:spcPts val="6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Perseverance: </a:t>
            </a:r>
            <a:r>
              <a:rPr lang="en-GB" sz="1200" dirty="0">
                <a:effectLst/>
                <a:latin typeface="Calibri" panose="020F0502020204030204" pitchFamily="34" charset="0"/>
                <a:ea typeface="Calibri" panose="020F0502020204030204" pitchFamily="34" charset="0"/>
                <a:cs typeface="Times New Roman" panose="02020603050405020304" pitchFamily="18" charset="0"/>
              </a:rPr>
              <a:t>When we are finding something difficult what helps us keep going?</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Community and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Service:</a:t>
            </a:r>
            <a:r>
              <a:rPr lang="en-GB" sz="1200" dirty="0">
                <a:effectLst/>
                <a:latin typeface="Calibri" panose="020F0502020204030204" pitchFamily="34" charset="0"/>
                <a:ea typeface="Calibri" panose="020F0502020204030204" pitchFamily="34" charset="0"/>
                <a:cs typeface="Calibri" panose="020F0502020204030204" pitchFamily="34" charset="0"/>
              </a:rPr>
              <a:t> How do we serve/look after others around us?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13</a:t>
            </a:fld>
            <a:endParaRPr lang="en-GB"/>
          </a:p>
        </p:txBody>
      </p:sp>
    </p:spTree>
    <p:extLst>
      <p:ext uri="{BB962C8B-B14F-4D97-AF65-F5344CB8AC3E}">
        <p14:creationId xmlns:p14="http://schemas.microsoft.com/office/powerpoint/2010/main" val="250419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hear what happened to the shepherds that night in the fields. READ BIBLE </a:t>
            </a:r>
          </a:p>
          <a:p>
            <a:pPr algn="ct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In those days, people used to laugh at shepherds and say they were smelly and call them rude names. You see, people thought shepherds were no-bodies, just scruffy old riff raff. But God must have thought shepherds were very important indeed, because they’re the ones he chose to tell the good news to first.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1" dirty="0">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Comic Sans MS" panose="030F0702030302020204" pitchFamily="66" charset="0"/>
                <a:ea typeface="Calibri" panose="020F0502020204030204" pitchFamily="34" charset="0"/>
                <a:cs typeface="Times New Roman" panose="02020603050405020304" pitchFamily="18" charset="0"/>
              </a:rPr>
              <a:t>OBJECT </a:t>
            </a:r>
            <a:r>
              <a:rPr lang="en-GB" sz="1800" b="0" dirty="0">
                <a:solidFill>
                  <a:srgbClr val="000000"/>
                </a:solidFill>
                <a:effectLst/>
                <a:latin typeface="Calibri" panose="020F0502020204030204" pitchFamily="34" charset="0"/>
                <a:ea typeface="Times New Roman" panose="02020603050405020304" pitchFamily="18" charset="0"/>
              </a:rPr>
              <a:t>Take out your sheep fleece. What does it feel like? What does it smell like? </a:t>
            </a:r>
          </a:p>
          <a:p>
            <a:pPr algn="l">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14</a:t>
            </a:fld>
            <a:endParaRPr lang="en-GB"/>
          </a:p>
        </p:txBody>
      </p:sp>
    </p:spTree>
    <p:extLst>
      <p:ext uri="{BB962C8B-B14F-4D97-AF65-F5344CB8AC3E}">
        <p14:creationId xmlns:p14="http://schemas.microsoft.com/office/powerpoint/2010/main" val="1845230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Calibri" panose="020F0502020204030204" pitchFamily="34" charset="0"/>
                <a:ea typeface="Times New Roman" panose="02020603050405020304" pitchFamily="18" charset="0"/>
              </a:rPr>
              <a:t>I WONDER..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did you notice about the sheep?</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Would like to be a shepherd?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were the Shepherds so terrified when they saw the angels?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did they go to Bethlehem without question?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happened to the shepherds after this? How do you think this experience affected their lives?</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15</a:t>
            </a:fld>
            <a:endParaRPr lang="en-GB"/>
          </a:p>
        </p:txBody>
      </p:sp>
    </p:spTree>
    <p:extLst>
      <p:ext uri="{BB962C8B-B14F-4D97-AF65-F5344CB8AC3E}">
        <p14:creationId xmlns:p14="http://schemas.microsoft.com/office/powerpoint/2010/main" val="149439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ADVENT ACTION: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It doesn’t matter who you are ... we have all been invited to meet Jesus. How does that feel? How can we include other people in our celebrations this Advent and Christmas?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Obedience: </a:t>
            </a:r>
            <a:r>
              <a:rPr lang="en-GB" sz="1800" dirty="0">
                <a:effectLst/>
                <a:latin typeface="Calibri" panose="020F0502020204030204" pitchFamily="34" charset="0"/>
                <a:ea typeface="Calibri" panose="020F0502020204030204" pitchFamily="34" charset="0"/>
                <a:cs typeface="Times New Roman" panose="02020603050405020304" pitchFamily="18" charset="0"/>
              </a:rPr>
              <a:t>comes from a Latin word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obedire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means to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really listen</a:t>
            </a:r>
            <a:r>
              <a:rPr lang="en-GB" sz="1800" dirty="0">
                <a:effectLst/>
                <a:latin typeface="Calibri" panose="020F0502020204030204" pitchFamily="34" charset="0"/>
                <a:ea typeface="Calibri" panose="020F0502020204030204" pitchFamily="34" charset="0"/>
                <a:cs typeface="Times New Roman" panose="02020603050405020304" pitchFamily="18" charset="0"/>
              </a:rPr>
              <a:t> or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pay attention.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Faith</a:t>
            </a:r>
            <a:r>
              <a:rPr lang="en-GB" sz="1800" dirty="0">
                <a:effectLst/>
                <a:latin typeface="Calibri" panose="020F0502020204030204" pitchFamily="34" charset="0"/>
                <a:ea typeface="Calibri" panose="020F0502020204030204" pitchFamily="34" charset="0"/>
                <a:cs typeface="Times New Roman" panose="02020603050405020304" pitchFamily="18" charset="0"/>
              </a:rPr>
              <a:t> comes from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fides</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means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having confidence</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trust,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here we mean, in God. How did the shepherds show their obedience, faith and trust? Are there times when we can too?</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Inclusivity/Diversity: </a:t>
            </a:r>
            <a:r>
              <a:rPr lang="en-GB" sz="1800" dirty="0">
                <a:effectLst/>
                <a:latin typeface="Calibri" panose="020F0502020204030204" pitchFamily="34" charset="0"/>
                <a:ea typeface="Calibri" panose="020F0502020204030204" pitchFamily="34" charset="0"/>
                <a:cs typeface="Times New Roman" panose="02020603050405020304" pitchFamily="18" charset="0"/>
              </a:rPr>
              <a:t>Shepherds were not considered to be ‘good’ or ‘acceptable’ people in the ancient world, yet they were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first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be invited to the stable to meet and welcome Jesus.  When he grows up, Jesus shows the importance of including everyone; he mixes with people seen as ‘outsiders’ - tax collectors, lepers -  and he welcomes difficult people into the centre.  Can we?</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Humility: </a:t>
            </a:r>
            <a:r>
              <a:rPr lang="en-GB" sz="1800" dirty="0">
                <a:effectLst/>
                <a:latin typeface="Calibri" panose="020F0502020204030204" pitchFamily="34" charset="0"/>
                <a:ea typeface="Calibri" panose="020F0502020204030204" pitchFamily="34" charset="0"/>
                <a:cs typeface="Times New Roman" panose="02020603050405020304" pitchFamily="18" charset="0"/>
              </a:rPr>
              <a:t>Where else do we hear about the shepherds in the Gospels? What makes a good shepherd? The Parable of the Good Shepherd likens God to a shepherd. Find out more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John 10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16</a:t>
            </a:fld>
            <a:endParaRPr lang="en-GB"/>
          </a:p>
        </p:txBody>
      </p:sp>
    </p:spTree>
    <p:extLst>
      <p:ext uri="{BB962C8B-B14F-4D97-AF65-F5344CB8AC3E}">
        <p14:creationId xmlns:p14="http://schemas.microsoft.com/office/powerpoint/2010/main" val="159811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Read</a:t>
            </a:r>
            <a:r>
              <a:rPr lang="en-GB" baseline="0" dirty="0"/>
              <a:t> </a:t>
            </a:r>
            <a:r>
              <a:rPr lang="en-GB" b="1" baseline="0" dirty="0"/>
              <a:t>BIBLE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These important people travelled a long way to visit the baby Jesus and they brought gifts: frankincense, myrrh, and gold.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gold</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for a king, but for a different kind of king, so they also brought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frankincense</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is something that was used for worship, then, and it is still used to pray today.  Some Christians believe that your prayers go up to heaven with the smoke from the burning incense.</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Myrrh</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was not a gift for an ordinary king. This was used to anoint kings, but it was also used at funerals, when someone died. This gift is for someone whose death is important….myrrh had a strong pungent smell, to cover the smell of death.</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three gifts show that this king was not to be like other kings.</a:t>
            </a:r>
          </a:p>
          <a:p>
            <a:r>
              <a:rPr lang="en-GB" b="1" dirty="0"/>
              <a:t>OBJECT</a:t>
            </a:r>
          </a:p>
          <a:p>
            <a:r>
              <a:rPr lang="en-GB" dirty="0"/>
              <a:t>Can you find the jewel as a reminder of the Wise Man’s gift in your bag?</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17</a:t>
            </a:fld>
            <a:endParaRPr lang="en-GB"/>
          </a:p>
        </p:txBody>
      </p:sp>
    </p:spTree>
    <p:extLst>
      <p:ext uri="{BB962C8B-B14F-4D97-AF65-F5344CB8AC3E}">
        <p14:creationId xmlns:p14="http://schemas.microsoft.com/office/powerpoint/2010/main" val="230691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WONDER</a:t>
            </a:r>
          </a:p>
          <a:p>
            <a:pPr marL="228600" marR="18478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Which gift you like best?</a:t>
            </a:r>
          </a:p>
          <a:p>
            <a:pPr marL="228600" marR="18478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these special gifts tell us about Jesus?</a:t>
            </a:r>
          </a:p>
          <a:p>
            <a:pPr marL="228600" marR="18478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it was like, travelling at night time in those days?</a:t>
            </a:r>
          </a:p>
          <a:p>
            <a:pPr marL="228600" marR="18478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Do you think the wise men should return to Herod to tell him what they have found?</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18</a:t>
            </a:fld>
            <a:endParaRPr lang="en-GB"/>
          </a:p>
        </p:txBody>
      </p:sp>
    </p:spTree>
    <p:extLst>
      <p:ext uri="{BB962C8B-B14F-4D97-AF65-F5344CB8AC3E}">
        <p14:creationId xmlns:p14="http://schemas.microsoft.com/office/powerpoint/2010/main" val="3183338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you can give as a gift this Christmas…say?</a:t>
            </a:r>
          </a:p>
          <a:p>
            <a:pPr>
              <a:lnSpc>
                <a:spcPct val="107000"/>
              </a:lnSpc>
              <a:spcAft>
                <a:spcPts val="800"/>
              </a:spcAft>
            </a:pP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What gifts do you have to offer others at this time of year?</a:t>
            </a:r>
            <a:r>
              <a:rPr lang="en-GB" sz="18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Generosity</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Does a gift have to be something you buy? </a:t>
            </a:r>
          </a:p>
          <a:p>
            <a:pPr marL="457200">
              <a:lnSpc>
                <a:spcPct val="11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Perseverance and Resilience: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This was a difficult journey. How do you feel, travelling at night? </a:t>
            </a:r>
          </a:p>
          <a:p>
            <a:pPr marL="457200">
              <a:lnSpc>
                <a:spcPct val="11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Patience and hope: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journey was long. The wise men had spent many years studying, searching, then travelling to meet this new king. What were the wise men hoping for? </a:t>
            </a:r>
          </a:p>
          <a:p>
            <a:pPr marL="457200">
              <a:lnSpc>
                <a:spcPct val="11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Spirituality and Learning: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wise men were searching for the new born king, and God communicates</a:t>
            </a:r>
          </a:p>
          <a:p>
            <a:pPr marL="457200">
              <a:lnSpc>
                <a:spcPct val="110000"/>
              </a:lnSpc>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way to them through the guidance of a star, something they studied and understood.  God </a:t>
            </a:r>
          </a:p>
          <a:p>
            <a:pPr marL="457200">
              <a:lnSpc>
                <a:spcPct val="110000"/>
              </a:lnSpc>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communicated to the fishermen of Galilee through a huge catch of fish.  </a:t>
            </a:r>
          </a:p>
          <a:p>
            <a:pPr marL="457200">
              <a:lnSpc>
                <a:spcPct val="110000"/>
              </a:lnSpc>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God communicates with us throughout our lives, in events, and experiences, in birth and in death, in</a:t>
            </a:r>
          </a:p>
          <a:p>
            <a:pPr marL="457200">
              <a:lnSpc>
                <a:spcPct val="110000"/>
              </a:lnSpc>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nature, in poetry and music, ideas, silences, hopes, feelings.   When do you feel close to Jesus, or </a:t>
            </a:r>
          </a:p>
          <a:p>
            <a:pPr marL="457200">
              <a:lnSpc>
                <a:spcPct val="110000"/>
              </a:lnSpc>
              <a:spcAft>
                <a:spcPts val="6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mystery we call God?  What helps you or guides you?</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19</a:t>
            </a:fld>
            <a:endParaRPr lang="en-GB"/>
          </a:p>
        </p:txBody>
      </p:sp>
    </p:spTree>
    <p:extLst>
      <p:ext uri="{BB962C8B-B14F-4D97-AF65-F5344CB8AC3E}">
        <p14:creationId xmlns:p14="http://schemas.microsoft.com/office/powerpoint/2010/main" val="1356512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Upper KS2 children, have a look at the role of the prophets in the Advent Story -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Prophets are people who come so close to God and God comes so close to them, that they know what God wants them to say and do.  Prophets know the best way.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Prophets spoke to the kings, to the people and even to the priest. Sometime, like with Elijah and Elisha, their words were either lost or never written down. Others wrote down what God told them what to say, or some of their friends wrote down their words.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Let’s listen to what the prophets said about Jesus’ birth. These words are thousands of years old, and were spoken long before we were born.…before our grandparents were born...before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Jesus</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born. To some they were a mystery… lets read their words together and see. </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22</a:t>
            </a:fld>
            <a:endParaRPr lang="en-GB"/>
          </a:p>
        </p:txBody>
      </p:sp>
    </p:spTree>
    <p:extLst>
      <p:ext uri="{BB962C8B-B14F-4D97-AF65-F5344CB8AC3E}">
        <p14:creationId xmlns:p14="http://schemas.microsoft.com/office/powerpoint/2010/main" val="145771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People have been travelling through Advent every year for hundreds, no thousands of years. The Church learned a long time ago that people need a way to get ready to enter or even come</a:t>
            </a:r>
            <a:r>
              <a:rPr lang="en-GB" sz="1800" b="1"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close to a mystery like </a:t>
            </a:r>
            <a:r>
              <a:rPr lang="en-GB" sz="1800" b="1"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Christmas</a:t>
            </a: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so they set aside 4 weeks to get ready. Christmas is such a great mystery that it takes a long time to get ready</a:t>
            </a:r>
            <a:r>
              <a:rPr lang="en-GB" sz="1800" i="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Sometimes people can walk right through a mystery and not even know it is there. This time of year, you see people hurrying about, buying things and doing this and that, but they will miss the mystery. They don’t know how to get ready or maybe they just forgot.</a:t>
            </a:r>
          </a:p>
          <a:p>
            <a:pPr>
              <a:lnSpc>
                <a:spcPct val="107000"/>
              </a:lnSpc>
              <a:spcAft>
                <a:spcPts val="800"/>
              </a:spcAft>
            </a:pP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Wintershall Travelling Crib experience</a:t>
            </a: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is the chance for us to think more about that mystery of Christmas. </a:t>
            </a:r>
          </a:p>
          <a:p>
            <a:pPr>
              <a:lnSpc>
                <a:spcPct val="107000"/>
              </a:lnSpc>
              <a:spcAft>
                <a:spcPts val="800"/>
              </a:spcAft>
            </a:pP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 am sure some of you already know this story…but today is a chance to stop and think and wonder about the real people involved. </a:t>
            </a:r>
            <a:endParaRPr lang="en-GB" sz="18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2</a:t>
            </a:fld>
            <a:endParaRPr lang="en-GB"/>
          </a:p>
        </p:txBody>
      </p:sp>
    </p:spTree>
    <p:extLst>
      <p:ext uri="{BB962C8B-B14F-4D97-AF65-F5344CB8AC3E}">
        <p14:creationId xmlns:p14="http://schemas.microsoft.com/office/powerpoint/2010/main" val="3113371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PROPHETS</a:t>
            </a:r>
          </a:p>
          <a:p>
            <a:r>
              <a:rPr lang="en-GB" dirty="0"/>
              <a:t>I wonder….</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These prophets were pointing the way to Bethlehem. They didn’t know what was going to happen there, but they knew this was the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Perhaps you could make a small scroll for your bag.. What message might you write to point people to Jesus? </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23</a:t>
            </a:fld>
            <a:endParaRPr lang="en-GB"/>
          </a:p>
        </p:txBody>
      </p:sp>
    </p:spTree>
    <p:extLst>
      <p:ext uri="{BB962C8B-B14F-4D97-AF65-F5344CB8AC3E}">
        <p14:creationId xmlns:p14="http://schemas.microsoft.com/office/powerpoint/2010/main" val="683532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4E4C2-82AC-CB1E-4FED-FAD04228C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19256-3832-719E-B36D-C766EC9AA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E7831-0904-637C-F33A-4D1B586B6AB6}"/>
              </a:ext>
            </a:extLst>
          </p:cNvPr>
          <p:cNvSpPr>
            <a:spLocks noGrp="1"/>
          </p:cNvSpPr>
          <p:nvPr>
            <p:ph type="body" idx="1"/>
          </p:nvPr>
        </p:nvSpPr>
        <p:spPr/>
        <p:txBody>
          <a:bodyPr/>
          <a:lstStyle/>
          <a:p>
            <a:r>
              <a:rPr lang="en-GB" dirty="0"/>
              <a:t>If suitable, please use some or all of this prayer or thought, to finish the reflection on the crib characters.</a:t>
            </a:r>
          </a:p>
        </p:txBody>
      </p:sp>
      <p:sp>
        <p:nvSpPr>
          <p:cNvPr id="4" name="Slide Number Placeholder 3">
            <a:extLst>
              <a:ext uri="{FF2B5EF4-FFF2-40B4-BE49-F238E27FC236}">
                <a16:creationId xmlns:a16="http://schemas.microsoft.com/office/drawing/2014/main" id="{01126DF0-4D0B-9D28-87A3-6B3FEF91E1CA}"/>
              </a:ext>
            </a:extLst>
          </p:cNvPr>
          <p:cNvSpPr>
            <a:spLocks noGrp="1"/>
          </p:cNvSpPr>
          <p:nvPr>
            <p:ph type="sldNum" sz="quarter" idx="5"/>
          </p:nvPr>
        </p:nvSpPr>
        <p:spPr/>
        <p:txBody>
          <a:bodyPr/>
          <a:lstStyle/>
          <a:p>
            <a:fld id="{33B91B41-220A-4061-9E1D-22DFCA551531}" type="slidenum">
              <a:rPr lang="en-GB" smtClean="0"/>
              <a:t>24</a:t>
            </a:fld>
            <a:endParaRPr lang="en-GB"/>
          </a:p>
        </p:txBody>
      </p:sp>
    </p:spTree>
    <p:extLst>
      <p:ext uri="{BB962C8B-B14F-4D97-AF65-F5344CB8AC3E}">
        <p14:creationId xmlns:p14="http://schemas.microsoft.com/office/powerpoint/2010/main" val="913399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free resource was written and produced by Lucy Hall for Wintershall Education copyright 2024.  </a:t>
            </a:r>
          </a:p>
          <a:p>
            <a:r>
              <a:rPr lang="en-GB" dirty="0"/>
              <a:t>The Bible quotes come from the </a:t>
            </a:r>
            <a:r>
              <a:rPr lang="en-GB" sz="1200" dirty="0">
                <a:effectLst/>
                <a:latin typeface="Comic Sans MS" panose="030F0702030302020204" pitchFamily="66" charset="0"/>
                <a:ea typeface="Calibri" panose="020F0502020204030204" pitchFamily="34" charset="0"/>
                <a:cs typeface="Times New Roman" panose="02020603050405020304" pitchFamily="18" charset="0"/>
              </a:rPr>
              <a:t>International Children’s Translation.</a:t>
            </a:r>
          </a:p>
          <a:p>
            <a:r>
              <a:rPr lang="en-GB" sz="1200" dirty="0">
                <a:effectLst/>
                <a:latin typeface="Comic Sans MS" panose="030F0702030302020204" pitchFamily="66" charset="0"/>
                <a:cs typeface="Times New Roman" panose="02020603050405020304" pitchFamily="18" charset="0"/>
              </a:rPr>
              <a:t>Inspired by the Godly Play ‘Holy Family’ and ‘Advent’ scripts.</a:t>
            </a:r>
            <a:endParaRPr lang="en-GB" dirty="0"/>
          </a:p>
          <a:p>
            <a:r>
              <a:rPr lang="en-GB" dirty="0"/>
              <a:t>Please let us know how you have used this resource. We would love to hear and see your feedback.</a:t>
            </a:r>
          </a:p>
        </p:txBody>
      </p:sp>
      <p:sp>
        <p:nvSpPr>
          <p:cNvPr id="4" name="Slide Number Placeholder 3"/>
          <p:cNvSpPr>
            <a:spLocks noGrp="1"/>
          </p:cNvSpPr>
          <p:nvPr>
            <p:ph type="sldNum" sz="quarter" idx="5"/>
          </p:nvPr>
        </p:nvSpPr>
        <p:spPr/>
        <p:txBody>
          <a:bodyPr/>
          <a:lstStyle/>
          <a:p>
            <a:fld id="{33B91B41-220A-4061-9E1D-22DFCA551531}" type="slidenum">
              <a:rPr lang="en-GB" smtClean="0"/>
              <a:t>25</a:t>
            </a:fld>
            <a:endParaRPr lang="en-GB"/>
          </a:p>
        </p:txBody>
      </p:sp>
    </p:spTree>
    <p:extLst>
      <p:ext uri="{BB962C8B-B14F-4D97-AF65-F5344CB8AC3E}">
        <p14:creationId xmlns:p14="http://schemas.microsoft.com/office/powerpoint/2010/main" val="56793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B91B41-220A-4061-9E1D-22DFCA551531}" type="slidenum">
              <a:rPr lang="en-GB" smtClean="0"/>
              <a:t>26</a:t>
            </a:fld>
            <a:endParaRPr lang="en-GB"/>
          </a:p>
        </p:txBody>
      </p:sp>
    </p:spTree>
    <p:extLst>
      <p:ext uri="{BB962C8B-B14F-4D97-AF65-F5344CB8AC3E}">
        <p14:creationId xmlns:p14="http://schemas.microsoft.com/office/powerpoint/2010/main" val="2764444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4</a:t>
            </a:fld>
            <a:endParaRPr lang="en-GB"/>
          </a:p>
        </p:txBody>
      </p:sp>
    </p:spTree>
    <p:extLst>
      <p:ext uri="{BB962C8B-B14F-4D97-AF65-F5344CB8AC3E}">
        <p14:creationId xmlns:p14="http://schemas.microsoft.com/office/powerpoint/2010/main" val="424600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BIBLE QUOTE</a:t>
            </a:r>
          </a:p>
          <a:p>
            <a:r>
              <a:rPr lang="en-GB" dirty="0"/>
              <a:t>Mary was told she was going to have a baby….do you know anyone who has had a baby? How do we get ready for a baby’s birth?</a:t>
            </a:r>
          </a:p>
          <a:p>
            <a:r>
              <a:rPr lang="en-GB" b="1" dirty="0"/>
              <a:t>OBJECT </a:t>
            </a:r>
            <a:r>
              <a:rPr lang="en-GB" b="0" dirty="0"/>
              <a:t>Find the wooden crib in your bag- a reminder of how Joseph was getting ready for the new baby by using his carpentry skills. </a:t>
            </a:r>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5</a:t>
            </a:fld>
            <a:endParaRPr lang="en-GB"/>
          </a:p>
        </p:txBody>
      </p:sp>
    </p:spTree>
    <p:extLst>
      <p:ext uri="{BB962C8B-B14F-4D97-AF65-F5344CB8AC3E}">
        <p14:creationId xmlns:p14="http://schemas.microsoft.com/office/powerpoint/2010/main" val="312820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 WONDER</a:t>
            </a:r>
          </a:p>
          <a:p>
            <a:r>
              <a:rPr lang="en-GB" b="0" dirty="0"/>
              <a:t>Think about the babies you know. What do they need? What did Mary have to take with her to be ready for the baby?</a:t>
            </a:r>
          </a:p>
        </p:txBody>
      </p:sp>
      <p:sp>
        <p:nvSpPr>
          <p:cNvPr id="4" name="Slide Number Placeholder 3"/>
          <p:cNvSpPr>
            <a:spLocks noGrp="1"/>
          </p:cNvSpPr>
          <p:nvPr>
            <p:ph type="sldNum" sz="quarter" idx="5"/>
          </p:nvPr>
        </p:nvSpPr>
        <p:spPr/>
        <p:txBody>
          <a:bodyPr/>
          <a:lstStyle/>
          <a:p>
            <a:fld id="{33B91B41-220A-4061-9E1D-22DFCA551531}" type="slidenum">
              <a:rPr lang="en-GB" smtClean="0"/>
              <a:t>6</a:t>
            </a:fld>
            <a:endParaRPr lang="en-GB"/>
          </a:p>
        </p:txBody>
      </p:sp>
    </p:spTree>
    <p:extLst>
      <p:ext uri="{BB962C8B-B14F-4D97-AF65-F5344CB8AC3E}">
        <p14:creationId xmlns:p14="http://schemas.microsoft.com/office/powerpoint/2010/main" val="379458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Faith: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does what you believe about God and Jesus help you live your life each day?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Courage: </a:t>
            </a:r>
            <a:r>
              <a:rPr lang="en-GB" sz="1800" dirty="0">
                <a:effectLst/>
                <a:latin typeface="Calibri" panose="020F0502020204030204" pitchFamily="34" charset="0"/>
                <a:ea typeface="Calibri" panose="020F0502020204030204" pitchFamily="34" charset="0"/>
                <a:cs typeface="Times New Roman" panose="02020603050405020304" pitchFamily="18" charset="0"/>
              </a:rPr>
              <a:t>Can you think about a time when you have had to find the courage to do or say the right thing when it would have been easier not to do it or to keep quiet?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Love: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do you show love to the different people in your life?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Acceptance and forgiveness: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easy do you find it to forgive and accept people who you think are wrong, or have behaved badly or unkindly? What do you think helps you to forgive others?</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7</a:t>
            </a:fld>
            <a:endParaRPr lang="en-GB"/>
          </a:p>
        </p:txBody>
      </p:sp>
    </p:spTree>
    <p:extLst>
      <p:ext uri="{BB962C8B-B14F-4D97-AF65-F5344CB8AC3E}">
        <p14:creationId xmlns:p14="http://schemas.microsoft.com/office/powerpoint/2010/main" val="1886277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Times New Roman" panose="02020603050405020304" pitchFamily="18" charset="0"/>
              </a:rPr>
              <a:t>Zechariah reminds us of the importance of messages from God, in the bible and in our lives. Lets read his story from the BIBLE</a:t>
            </a:r>
          </a:p>
          <a:p>
            <a:r>
              <a:rPr lang="en-GB" b="1" dirty="0"/>
              <a:t>ACTION..</a:t>
            </a:r>
          </a:p>
          <a:p>
            <a:r>
              <a:rPr lang="en-GB" dirty="0"/>
              <a:t>Find the feather in your bag and have a look at it….have you seen one before? </a:t>
            </a:r>
          </a:p>
          <a:p>
            <a:r>
              <a:rPr lang="en-GB" dirty="0"/>
              <a:t>Inn the bible we hear how God only sent angels to give very important messages – in the Christmas story, the angels bring messages about Jesus. </a:t>
            </a:r>
          </a:p>
        </p:txBody>
      </p:sp>
      <p:sp>
        <p:nvSpPr>
          <p:cNvPr id="4" name="Slide Number Placeholder 3"/>
          <p:cNvSpPr>
            <a:spLocks noGrp="1"/>
          </p:cNvSpPr>
          <p:nvPr>
            <p:ph type="sldNum" sz="quarter" idx="5"/>
          </p:nvPr>
        </p:nvSpPr>
        <p:spPr/>
        <p:txBody>
          <a:bodyPr/>
          <a:lstStyle/>
          <a:p>
            <a:fld id="{33B91B41-220A-4061-9E1D-22DFCA551531}" type="slidenum">
              <a:rPr lang="en-GB" smtClean="0"/>
              <a:t>8</a:t>
            </a:fld>
            <a:endParaRPr lang="en-GB"/>
          </a:p>
        </p:txBody>
      </p:sp>
    </p:spTree>
    <p:extLst>
      <p:ext uri="{BB962C8B-B14F-4D97-AF65-F5344CB8AC3E}">
        <p14:creationId xmlns:p14="http://schemas.microsoft.com/office/powerpoint/2010/main" val="57220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Calibri" panose="020F0502020204030204" pitchFamily="34" charset="0"/>
                <a:ea typeface="Times New Roman" panose="02020603050405020304" pitchFamily="18" charset="0"/>
              </a:rPr>
              <a:t>I WONDER.. </a:t>
            </a:r>
          </a:p>
          <a:p>
            <a:pPr marL="228600" indent="-2286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Zechariah felt when he heard the message from the angel?</a:t>
            </a:r>
          </a:p>
          <a:p>
            <a:pPr marL="228600" indent="-2286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he communicated this message without using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effectLst/>
                <a:latin typeface="Calibri" panose="020F0502020204030204" pitchFamily="34" charset="0"/>
                <a:ea typeface="Times New Roman" panose="02020603050405020304" pitchFamily="18" charset="0"/>
              </a:rPr>
              <a:t>Where might you see images of angels? In your home? At school? What do they mean to you?</a:t>
            </a:r>
            <a:endParaRPr lang="en-GB" sz="1200" b="1" dirty="0">
              <a:solidFill>
                <a:srgbClr val="000000"/>
              </a:solidFill>
              <a:effectLst/>
              <a:latin typeface="Calibri" panose="020F0502020204030204" pitchFamily="34" charset="0"/>
              <a:ea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33B91B41-220A-4061-9E1D-22DFCA551531}" type="slidenum">
              <a:rPr lang="en-GB" smtClean="0"/>
              <a:t>9</a:t>
            </a:fld>
            <a:endParaRPr lang="en-GB"/>
          </a:p>
        </p:txBody>
      </p:sp>
    </p:spTree>
    <p:extLst>
      <p:ext uri="{BB962C8B-B14F-4D97-AF65-F5344CB8AC3E}">
        <p14:creationId xmlns:p14="http://schemas.microsoft.com/office/powerpoint/2010/main" val="130127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had to give a message about Jesus, what would you give? </a:t>
            </a: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Communication: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Without talking and without spending any money, how would you cheer someone up a little bit? A smile? A kind action? And what does that message say? A smile can be a simple ‘hello’, or can ask ‘Are you ok’ or can say ‘I’m here to support you’.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Judgements: </a:t>
            </a:r>
            <a:r>
              <a:rPr lang="en-GB" sz="1800" dirty="0">
                <a:effectLst/>
                <a:latin typeface="Calibri" panose="020F0502020204030204" pitchFamily="34" charset="0"/>
                <a:ea typeface="Calibri" panose="020F0502020204030204" pitchFamily="34" charset="0"/>
                <a:cs typeface="Times New Roman" panose="02020603050405020304" pitchFamily="18" charset="0"/>
              </a:rPr>
              <a:t>Have you made a quick judgement that was wrong? How could you put this right?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Humility: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easy do you find it to admit you have made a mistake?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10</a:t>
            </a:fld>
            <a:endParaRPr lang="en-GB"/>
          </a:p>
        </p:txBody>
      </p:sp>
    </p:spTree>
    <p:extLst>
      <p:ext uri="{BB962C8B-B14F-4D97-AF65-F5344CB8AC3E}">
        <p14:creationId xmlns:p14="http://schemas.microsoft.com/office/powerpoint/2010/main" val="304610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34DE-4CDF-4817-A196-6EBCEB49B3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23116D-7757-473E-AFBE-D5C13B4D2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BF7B29C-20BF-44DF-9F03-D785B032602A}"/>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5" name="Footer Placeholder 4">
            <a:extLst>
              <a:ext uri="{FF2B5EF4-FFF2-40B4-BE49-F238E27FC236}">
                <a16:creationId xmlns:a16="http://schemas.microsoft.com/office/drawing/2014/main" id="{4A334DB9-F6FC-40BC-8DA4-3ADCC16FC6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AEF626-A7B7-44A4-ABDF-96BBD1227F8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165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7150-5E53-4F34-A871-5D032EB767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94ADDC-D664-4D83-A568-EE06C42E6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64B201-37E6-407C-98EA-D5365E260A07}"/>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5" name="Footer Placeholder 4">
            <a:extLst>
              <a:ext uri="{FF2B5EF4-FFF2-40B4-BE49-F238E27FC236}">
                <a16:creationId xmlns:a16="http://schemas.microsoft.com/office/drawing/2014/main" id="{09C37324-6712-4E8C-8BDB-26303D0520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E90F36-EAB8-4A1B-A655-8446EBED822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533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ED4924-4DB9-49D7-BA2B-0A4A3C362D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F22C5D-103E-47A0-A5A0-37B984C312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6413D8-C82C-4745-8E41-34B914D3AE44}"/>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5" name="Footer Placeholder 4">
            <a:extLst>
              <a:ext uri="{FF2B5EF4-FFF2-40B4-BE49-F238E27FC236}">
                <a16:creationId xmlns:a16="http://schemas.microsoft.com/office/drawing/2014/main" id="{9CE0C2CA-69CC-4C41-9DA3-237B66032A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05644-FA0F-4A1A-ADC6-F3E3C516A11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859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FB05-E27F-461E-A642-25658CEBF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B29D8E-A76A-455D-B541-823B1C1960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8D0168-39FE-403C-8C50-395EDA1F8A51}"/>
              </a:ext>
            </a:extLst>
          </p:cNvPr>
          <p:cNvSpPr>
            <a:spLocks noGrp="1"/>
          </p:cNvSpPr>
          <p:nvPr>
            <p:ph type="dt" sz="half" idx="10"/>
          </p:nvPr>
        </p:nvSpPr>
        <p:spPr/>
        <p:txBody>
          <a:bodyPr/>
          <a:lstStyle/>
          <a:p>
            <a:fld id="{05BFA754-D5C3-4E66-96A6-867B257F58DC}" type="datetimeFigureOut">
              <a:rPr lang="en-US" smtClean="0"/>
              <a:t>4/16/2026</a:t>
            </a:fld>
            <a:endParaRPr lang="en-US" dirty="0"/>
          </a:p>
        </p:txBody>
      </p:sp>
      <p:sp>
        <p:nvSpPr>
          <p:cNvPr id="5" name="Footer Placeholder 4">
            <a:extLst>
              <a:ext uri="{FF2B5EF4-FFF2-40B4-BE49-F238E27FC236}">
                <a16:creationId xmlns:a16="http://schemas.microsoft.com/office/drawing/2014/main" id="{64518D71-88F3-46EB-A537-A9310FC622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17BBB5-E52E-44A2-B2B6-8BBD01F981D9}"/>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39657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80B9-CF1F-42D6-9C9B-002014BCA7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D5EA8A-5D2C-4A12-9A9D-C9EE31C6F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3051A-A39C-4644-AD70-CB2D58A657AE}"/>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5" name="Footer Placeholder 4">
            <a:extLst>
              <a:ext uri="{FF2B5EF4-FFF2-40B4-BE49-F238E27FC236}">
                <a16:creationId xmlns:a16="http://schemas.microsoft.com/office/drawing/2014/main" id="{704FECD7-6FBF-46CC-9DDB-4028F23C9D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2DC4F5-B538-4F55-8172-13B47BDB4EE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798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9E5A-B887-49C7-B1A0-A3BC93A141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00EA12-3114-4C36-8374-D8D1EF0004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31B317-BF1A-4045-B63D-4BA061055B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D8651-FDA2-46AA-A909-3E759B3898D3}"/>
              </a:ext>
            </a:extLst>
          </p:cNvPr>
          <p:cNvSpPr>
            <a:spLocks noGrp="1"/>
          </p:cNvSpPr>
          <p:nvPr>
            <p:ph type="dt" sz="half" idx="10"/>
          </p:nvPr>
        </p:nvSpPr>
        <p:spPr/>
        <p:txBody>
          <a:bodyPr/>
          <a:lstStyle/>
          <a:p>
            <a:fld id="{05BFA754-D5C3-4E66-96A6-867B257F58DC}" type="datetimeFigureOut">
              <a:rPr lang="en-US" smtClean="0"/>
              <a:t>4/16/2026</a:t>
            </a:fld>
            <a:endParaRPr lang="en-US" dirty="0"/>
          </a:p>
        </p:txBody>
      </p:sp>
      <p:sp>
        <p:nvSpPr>
          <p:cNvPr id="6" name="Footer Placeholder 5">
            <a:extLst>
              <a:ext uri="{FF2B5EF4-FFF2-40B4-BE49-F238E27FC236}">
                <a16:creationId xmlns:a16="http://schemas.microsoft.com/office/drawing/2014/main" id="{9A9ED9BE-8505-419E-BF48-D69DF94EA9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1F27E2-B1B4-4BE4-A505-897988ECA995}"/>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91114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0CCC-4FB2-426D-A6AD-7DC8E43D75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93DF21-C4B5-4CB9-9912-BA1285140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A7A7C3-4A1C-46AC-B1BB-6D92609BE6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CFE25D-9250-44EB-BDF3-EB31FD3CAC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41248-A69A-493A-A84E-E3620DEE53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7B8BB8-9988-4CDC-8C73-1DBA57E26E0B}"/>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8" name="Footer Placeholder 7">
            <a:extLst>
              <a:ext uri="{FF2B5EF4-FFF2-40B4-BE49-F238E27FC236}">
                <a16:creationId xmlns:a16="http://schemas.microsoft.com/office/drawing/2014/main" id="{640A6D8A-86EC-47BC-9A60-F725891CE1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F5B7C16-9FB3-41D8-A96F-F1A32692D70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6924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4A5A-44D1-45A0-B0E4-775575205C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48797C-B247-4C36-B4B2-A189364D8E0F}"/>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4" name="Footer Placeholder 3">
            <a:extLst>
              <a:ext uri="{FF2B5EF4-FFF2-40B4-BE49-F238E27FC236}">
                <a16:creationId xmlns:a16="http://schemas.microsoft.com/office/drawing/2014/main" id="{1897C659-2F0B-4726-B638-065A20A0A90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D36E3B-E121-43EF-8803-D74EEEFEC3E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98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7E71E-8618-4AD6-BE16-2921B54B3F25}"/>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3" name="Footer Placeholder 2">
            <a:extLst>
              <a:ext uri="{FF2B5EF4-FFF2-40B4-BE49-F238E27FC236}">
                <a16:creationId xmlns:a16="http://schemas.microsoft.com/office/drawing/2014/main" id="{F5468A1B-CD53-45D4-BA72-3E589BA537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00C65E-5335-4F87-A3A3-400A65A3FD1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75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E7F1-EAFB-43A7-84E6-3884CC5A2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D665FA-A2DD-46A3-8A26-07DA7FBCF0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DD5D2-05C7-44F0-BB06-EAD19E2AA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38B9EA-C06D-4B7A-97BA-FFD2BE3C5CCB}"/>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6" name="Footer Placeholder 5">
            <a:extLst>
              <a:ext uri="{FF2B5EF4-FFF2-40B4-BE49-F238E27FC236}">
                <a16:creationId xmlns:a16="http://schemas.microsoft.com/office/drawing/2014/main" id="{F9168C8D-928A-4E14-B58E-D957014161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F65EFE-677A-4276-84B6-66EB3D4D266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1721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83B9-FC57-4E6B-B42E-F10C2D8C8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AED88B-A135-4F5B-80FA-90D6ACCD6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29D904-96CE-4413-8096-A10CF1EE7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002546-F0B3-47DC-A50B-5481C1ECE5F9}"/>
              </a:ext>
            </a:extLst>
          </p:cNvPr>
          <p:cNvSpPr>
            <a:spLocks noGrp="1"/>
          </p:cNvSpPr>
          <p:nvPr>
            <p:ph type="dt" sz="half" idx="10"/>
          </p:nvPr>
        </p:nvSpPr>
        <p:spPr/>
        <p:txBody>
          <a:bodyPr/>
          <a:lstStyle/>
          <a:p>
            <a:fld id="{B61BEF0D-F0BB-DE4B-95CE-6DB70DBA9567}" type="datetimeFigureOut">
              <a:rPr lang="en-US" smtClean="0"/>
              <a:pPr/>
              <a:t>4/16/2026</a:t>
            </a:fld>
            <a:endParaRPr lang="en-US" dirty="0"/>
          </a:p>
        </p:txBody>
      </p:sp>
      <p:sp>
        <p:nvSpPr>
          <p:cNvPr id="6" name="Footer Placeholder 5">
            <a:extLst>
              <a:ext uri="{FF2B5EF4-FFF2-40B4-BE49-F238E27FC236}">
                <a16:creationId xmlns:a16="http://schemas.microsoft.com/office/drawing/2014/main" id="{AACFA159-9BE7-431E-8D28-06CB4BEB88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2D13D9-592F-4802-872B-8FAC33050DF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4700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3F03B-A192-4F3B-9BFC-6577C09C70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DFCB0E-DB4D-4B34-8CCE-DB71FCCFE2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3275F3-7212-46EB-B772-6972B17A8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4/16/2026</a:t>
            </a:fld>
            <a:endParaRPr lang="en-US" dirty="0"/>
          </a:p>
        </p:txBody>
      </p:sp>
      <p:sp>
        <p:nvSpPr>
          <p:cNvPr id="5" name="Footer Placeholder 4">
            <a:extLst>
              <a:ext uri="{FF2B5EF4-FFF2-40B4-BE49-F238E27FC236}">
                <a16:creationId xmlns:a16="http://schemas.microsoft.com/office/drawing/2014/main" id="{53E46739-1328-4E30-887F-DDEBC7EFF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61E1CC-51D8-4358-9C8A-2F783070A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904114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mailto:schools@wintershall.org.uk" TargetMode="Externa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hyperlink" Target="https://www.wintershall.org.uk/event/the-nativity-journe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tmp"/></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8E05-96BC-4041-9490-C74403FA878A}"/>
              </a:ext>
            </a:extLst>
          </p:cNvPr>
          <p:cNvSpPr>
            <a:spLocks noGrp="1"/>
          </p:cNvSpPr>
          <p:nvPr>
            <p:ph type="ctrTitle"/>
          </p:nvPr>
        </p:nvSpPr>
        <p:spPr>
          <a:xfrm>
            <a:off x="2692398" y="1844498"/>
            <a:ext cx="6815669" cy="1515533"/>
          </a:xfrm>
        </p:spPr>
        <p:txBody>
          <a:bodyPr>
            <a:normAutofit fontScale="90000"/>
          </a:bodyPr>
          <a:lstStyle/>
          <a:p>
            <a:r>
              <a:rPr lang="en-GB" dirty="0">
                <a:solidFill>
                  <a:srgbClr val="7030A0"/>
                </a:solidFill>
                <a:latin typeface="Copperplate Gothic Bold" panose="020E0705020206020404" pitchFamily="34" charset="0"/>
              </a:rPr>
              <a:t>The journey through Advent </a:t>
            </a:r>
          </a:p>
        </p:txBody>
      </p:sp>
      <p:sp>
        <p:nvSpPr>
          <p:cNvPr id="3" name="Subtitle 2">
            <a:extLst>
              <a:ext uri="{FF2B5EF4-FFF2-40B4-BE49-F238E27FC236}">
                <a16:creationId xmlns:a16="http://schemas.microsoft.com/office/drawing/2014/main" id="{5AF871FA-1180-4498-A4E2-2E1057FC4C7C}"/>
              </a:ext>
            </a:extLst>
          </p:cNvPr>
          <p:cNvSpPr>
            <a:spLocks noGrp="1"/>
          </p:cNvSpPr>
          <p:nvPr>
            <p:ph type="subTitle" idx="1"/>
          </p:nvPr>
        </p:nvSpPr>
        <p:spPr>
          <a:xfrm>
            <a:off x="2692398" y="3941682"/>
            <a:ext cx="6984262" cy="958791"/>
          </a:xfrm>
        </p:spPr>
        <p:txBody>
          <a:bodyPr>
            <a:normAutofit/>
          </a:bodyPr>
          <a:lstStyle/>
          <a:p>
            <a:r>
              <a:rPr lang="en-GB" sz="4800" dirty="0">
                <a:solidFill>
                  <a:srgbClr val="714721"/>
                </a:solidFill>
              </a:rPr>
              <a:t>Wintershall Travelling Crib </a:t>
            </a:r>
          </a:p>
        </p:txBody>
      </p:sp>
      <p:pic>
        <p:nvPicPr>
          <p:cNvPr id="5" name="Picture 4">
            <a:extLst>
              <a:ext uri="{FF2B5EF4-FFF2-40B4-BE49-F238E27FC236}">
                <a16:creationId xmlns:a16="http://schemas.microsoft.com/office/drawing/2014/main" id="{E8638A11-07DB-4ADD-8155-B4CE4E0A9624}"/>
              </a:ext>
            </a:extLst>
          </p:cNvPr>
          <p:cNvPicPr>
            <a:picLocks noChangeAspect="1"/>
          </p:cNvPicPr>
          <p:nvPr/>
        </p:nvPicPr>
        <p:blipFill>
          <a:blip r:embed="rId4"/>
          <a:stretch>
            <a:fillRect/>
          </a:stretch>
        </p:blipFill>
        <p:spPr>
          <a:xfrm>
            <a:off x="10178620" y="0"/>
            <a:ext cx="2013380" cy="958791"/>
          </a:xfrm>
          <a:prstGeom prst="rect">
            <a:avLst/>
          </a:prstGeom>
        </p:spPr>
      </p:pic>
      <p:sp>
        <p:nvSpPr>
          <p:cNvPr id="4" name="TextBox 3">
            <a:extLst>
              <a:ext uri="{FF2B5EF4-FFF2-40B4-BE49-F238E27FC236}">
                <a16:creationId xmlns:a16="http://schemas.microsoft.com/office/drawing/2014/main" id="{30AF6ABC-C2A5-AD6C-657D-3B41D97FDDF6}"/>
              </a:ext>
            </a:extLst>
          </p:cNvPr>
          <p:cNvSpPr txBox="1"/>
          <p:nvPr/>
        </p:nvSpPr>
        <p:spPr>
          <a:xfrm>
            <a:off x="2904384" y="6215062"/>
            <a:ext cx="6772276" cy="369332"/>
          </a:xfrm>
          <a:prstGeom prst="rect">
            <a:avLst/>
          </a:prstGeom>
          <a:noFill/>
        </p:spPr>
        <p:txBody>
          <a:bodyPr wrap="square" rtlCol="0">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Please see notes with every slide as well as accompanying handbook</a:t>
            </a:r>
            <a:endParaRPr lang="en-GB" dirty="0"/>
          </a:p>
        </p:txBody>
      </p:sp>
    </p:spTree>
    <p:extLst>
      <p:ext uri="{BB962C8B-B14F-4D97-AF65-F5344CB8AC3E}">
        <p14:creationId xmlns:p14="http://schemas.microsoft.com/office/powerpoint/2010/main" val="3327046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mt="84000"/>
          </a:blip>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425DA28-EE01-AF26-441D-9AF721212179}"/>
              </a:ext>
            </a:extLst>
          </p:cNvPr>
          <p:cNvSpPr txBox="1"/>
          <p:nvPr/>
        </p:nvSpPr>
        <p:spPr>
          <a:xfrm>
            <a:off x="1171576" y="2809129"/>
            <a:ext cx="10458450" cy="2121158"/>
          </a:xfrm>
          <a:prstGeom prst="rect">
            <a:avLst/>
          </a:prstGeom>
          <a:noFill/>
        </p:spPr>
        <p:txBody>
          <a:bodyPr wrap="square">
            <a:spAutoFit/>
          </a:bodyPr>
          <a:lstStyle/>
          <a:p>
            <a:pPr algn="ctr">
              <a:lnSpc>
                <a:spcPct val="107000"/>
              </a:lnSpc>
              <a:spcAft>
                <a:spcPts val="800"/>
              </a:spcAft>
            </a:pPr>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You too can be a messenger of joy during this season of preparation for the birth of Jesus at Christmas. </a:t>
            </a:r>
          </a:p>
          <a:p>
            <a:pPr algn="ctr">
              <a:lnSpc>
                <a:spcPct val="107000"/>
              </a:lnSpc>
              <a:spcAft>
                <a:spcPts val="800"/>
              </a:spcAft>
            </a:pPr>
            <a:endPar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would you pass on this message?</a:t>
            </a:r>
            <a:r>
              <a:rPr lang="en-GB" sz="2800" b="1"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BDACEE-F9DA-D9EA-C2FA-08D9F5AAA966}"/>
              </a:ext>
            </a:extLst>
          </p:cNvPr>
          <p:cNvPicPr>
            <a:picLocks noChangeAspect="1"/>
          </p:cNvPicPr>
          <p:nvPr/>
        </p:nvPicPr>
        <p:blipFill>
          <a:blip r:embed="rId4"/>
          <a:stretch>
            <a:fillRect/>
          </a:stretch>
        </p:blipFill>
        <p:spPr>
          <a:xfrm>
            <a:off x="10178620" y="5899209"/>
            <a:ext cx="2013380" cy="958791"/>
          </a:xfrm>
          <a:prstGeom prst="rect">
            <a:avLst/>
          </a:prstGeom>
        </p:spPr>
      </p:pic>
    </p:spTree>
    <p:extLst>
      <p:ext uri="{BB962C8B-B14F-4D97-AF65-F5344CB8AC3E}">
        <p14:creationId xmlns:p14="http://schemas.microsoft.com/office/powerpoint/2010/main" val="4898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6750-1745-4223-9B00-8AEC3EEF7599}"/>
              </a:ext>
            </a:extLst>
          </p:cNvPr>
          <p:cNvSpPr>
            <a:spLocks noGrp="1"/>
          </p:cNvSpPr>
          <p:nvPr>
            <p:ph type="title"/>
          </p:nvPr>
        </p:nvSpPr>
        <p:spPr>
          <a:xfrm>
            <a:off x="468947" y="326370"/>
            <a:ext cx="5788978" cy="1303867"/>
          </a:xfrm>
        </p:spPr>
        <p:txBody>
          <a:bodyPr>
            <a:normAutofit fontScale="90000"/>
          </a:bodyPr>
          <a:lstStyle/>
          <a:p>
            <a:pPr algn="ctr"/>
            <a:r>
              <a:rPr lang="en-GB" sz="4800" dirty="0">
                <a:solidFill>
                  <a:schemeClr val="bg1">
                    <a:lumMod val="65000"/>
                  </a:schemeClr>
                </a:solidFill>
                <a:latin typeface="Arial Black" panose="020B0A04020102020204" pitchFamily="34" charset="0"/>
              </a:rPr>
              <a:t>The Traveller &amp; the Donkey</a:t>
            </a:r>
          </a:p>
        </p:txBody>
      </p:sp>
      <p:pic>
        <p:nvPicPr>
          <p:cNvPr id="5" name="Picture 4">
            <a:extLst>
              <a:ext uri="{FF2B5EF4-FFF2-40B4-BE49-F238E27FC236}">
                <a16:creationId xmlns:a16="http://schemas.microsoft.com/office/drawing/2014/main" id="{2DC6749C-4953-4E42-9F22-E7BFC8EF27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486025"/>
            <a:ext cx="12192000" cy="4371975"/>
          </a:xfrm>
          <a:prstGeom prst="rect">
            <a:avLst/>
          </a:prstGeom>
          <a:noFill/>
          <a:ln>
            <a:noFill/>
          </a:ln>
        </p:spPr>
      </p:pic>
      <p:sp>
        <p:nvSpPr>
          <p:cNvPr id="4" name="Text Box 9" descr="Papyrus">
            <a:extLst>
              <a:ext uri="{FF2B5EF4-FFF2-40B4-BE49-F238E27FC236}">
                <a16:creationId xmlns:a16="http://schemas.microsoft.com/office/drawing/2014/main" id="{ABCBEF56-6C08-43C2-8854-92AC22D80DE8}"/>
              </a:ext>
            </a:extLst>
          </p:cNvPr>
          <p:cNvSpPr txBox="1">
            <a:spLocks noChangeArrowheads="1"/>
          </p:cNvSpPr>
          <p:nvPr/>
        </p:nvSpPr>
        <p:spPr bwMode="auto">
          <a:xfrm>
            <a:off x="7415214" y="326369"/>
            <a:ext cx="4486274" cy="3102631"/>
          </a:xfrm>
          <a:prstGeom prst="rect">
            <a:avLst/>
          </a:prstGeom>
          <a:blipFill dpi="0" rotWithShape="1">
            <a:blip r:embed="rId4">
              <a:alphaModFix amt="39000"/>
            </a:blip>
            <a:srcRect/>
            <a:tile tx="0" ty="0" sx="100000" sy="100000" flip="none" algn="tl"/>
          </a:blipFill>
          <a:ln w="28575">
            <a:solidFill>
              <a:schemeClr val="tx2">
                <a:lumMod val="75000"/>
                <a:lumOff val="0"/>
              </a:schemeClr>
            </a:solid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Now, Mary and Joseph had to take a trip to Bethlehem, the town King David was from. But when they reached the little town, they found every room was full. Every bed was taken.  ‘Go away!’ the innkeepers told them. ‘There isn’t any place for you’.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Where would they stay? Soon Mary’s baby would come. They couldn’t find anywhere except an old, tumbled down stable. So, they stayed where the cows and the donkeys and the horses stayed</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84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89C9-9CBE-4C27-839F-09B504EA5729}"/>
              </a:ext>
            </a:extLst>
          </p:cNvPr>
          <p:cNvPicPr>
            <a:picLocks noChangeAspect="1"/>
          </p:cNvPicPr>
          <p:nvPr/>
        </p:nvPicPr>
        <p:blipFill rotWithShape="1">
          <a:blip r:embed="rId3"/>
          <a:srcRect l="44792" t="-370" r="16666" b="92"/>
          <a:stretch/>
        </p:blipFill>
        <p:spPr>
          <a:xfrm rot="5400000">
            <a:off x="6580773" y="1246774"/>
            <a:ext cx="3802477" cy="7419975"/>
          </a:xfrm>
          <a:prstGeom prst="rect">
            <a:avLst/>
          </a:prstGeom>
        </p:spPr>
      </p:pic>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5667615" y="292993"/>
            <a:ext cx="6443664" cy="3473192"/>
          </a:xfrm>
          <a:prstGeom prst="cloudCallout">
            <a:avLst>
              <a:gd name="adj1" fmla="val -68010"/>
              <a:gd name="adj2" fmla="val -23735"/>
            </a:avLst>
          </a:prstGeom>
          <a:solidFill>
            <a:srgbClr val="FFFFFF"/>
          </a:solidFill>
          <a:ln w="38100">
            <a:solidFill>
              <a:srgbClr val="4A206A"/>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you noticed about the donkey?</a:t>
            </a:r>
          </a:p>
          <a:p>
            <a:pPr algn="ctr">
              <a:lnSpc>
                <a:spcPct val="200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a donkey is different to a horse?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If we took the animals out of the Nativity story</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Calibri" panose="020F0502020204030204" pitchFamily="34" charset="0"/>
                <a:ea typeface="Calibri" panose="020F0502020204030204" pitchFamily="34" charset="0"/>
                <a:cs typeface="Times New Roman" panose="02020603050405020304" pitchFamily="18" charset="0"/>
              </a:rPr>
              <a:t>would it still be the same story?</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323850" y="6196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pic>
        <p:nvPicPr>
          <p:cNvPr id="9" name="Picture 8">
            <a:extLst>
              <a:ext uri="{FF2B5EF4-FFF2-40B4-BE49-F238E27FC236}">
                <a16:creationId xmlns:a16="http://schemas.microsoft.com/office/drawing/2014/main" id="{F7FAA1D3-7F16-4229-83F8-929C9CE5D4F3}"/>
              </a:ext>
            </a:extLst>
          </p:cNvPr>
          <p:cNvPicPr>
            <a:picLocks noChangeAspect="1"/>
          </p:cNvPicPr>
          <p:nvPr/>
        </p:nvPicPr>
        <p:blipFill>
          <a:blip r:embed="rId4"/>
          <a:stretch>
            <a:fillRect/>
          </a:stretch>
        </p:blipFill>
        <p:spPr>
          <a:xfrm rot="5400000">
            <a:off x="-700088" y="2059812"/>
            <a:ext cx="5600700" cy="4200525"/>
          </a:xfrm>
          <a:prstGeom prst="rect">
            <a:avLst/>
          </a:prstGeom>
        </p:spPr>
      </p:pic>
    </p:spTree>
    <p:extLst>
      <p:ext uri="{BB962C8B-B14F-4D97-AF65-F5344CB8AC3E}">
        <p14:creationId xmlns:p14="http://schemas.microsoft.com/office/powerpoint/2010/main" val="2348112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5" name="TextBox 4">
            <a:extLst>
              <a:ext uri="{FF2B5EF4-FFF2-40B4-BE49-F238E27FC236}">
                <a16:creationId xmlns:a16="http://schemas.microsoft.com/office/drawing/2014/main" id="{CDA05CAB-1755-C2B5-2751-226B3560D290}"/>
              </a:ext>
            </a:extLst>
          </p:cNvPr>
          <p:cNvSpPr txBox="1"/>
          <p:nvPr/>
        </p:nvSpPr>
        <p:spPr>
          <a:xfrm>
            <a:off x="557213" y="2415976"/>
            <a:ext cx="11187112" cy="3046988"/>
          </a:xfrm>
          <a:prstGeom prst="rect">
            <a:avLst/>
          </a:prstGeom>
          <a:noFill/>
        </p:spPr>
        <p:txBody>
          <a:bodyPr wrap="square">
            <a:spAutoFit/>
          </a:bodyPr>
          <a:lstStyle/>
          <a:p>
            <a:r>
              <a:rPr lang="en-GB" sz="4800" dirty="0">
                <a:solidFill>
                  <a:srgbClr val="7030A0"/>
                </a:solidFill>
                <a:effectLst/>
                <a:latin typeface="Calibri" panose="020F0502020204030204" pitchFamily="34" charset="0"/>
                <a:ea typeface="Calibri" panose="020F0502020204030204" pitchFamily="34" charset="0"/>
              </a:rPr>
              <a:t>How could you share </a:t>
            </a:r>
            <a:r>
              <a:rPr lang="en-GB" sz="4800" b="1" dirty="0">
                <a:solidFill>
                  <a:srgbClr val="7030A0"/>
                </a:solidFill>
                <a:effectLst/>
                <a:latin typeface="Calibri" panose="020F0502020204030204" pitchFamily="34" charset="0"/>
                <a:ea typeface="Calibri" panose="020F0502020204030204" pitchFamily="34" charset="0"/>
              </a:rPr>
              <a:t>peace</a:t>
            </a:r>
            <a:r>
              <a:rPr lang="en-GB" sz="4800" dirty="0">
                <a:solidFill>
                  <a:srgbClr val="7030A0"/>
                </a:solidFill>
                <a:effectLst/>
                <a:latin typeface="Calibri" panose="020F0502020204030204" pitchFamily="34" charset="0"/>
                <a:ea typeface="Calibri" panose="020F0502020204030204" pitchFamily="34" charset="0"/>
              </a:rPr>
              <a:t> this Advent?</a:t>
            </a:r>
          </a:p>
          <a:p>
            <a:endParaRPr lang="en-GB" sz="4800" dirty="0">
              <a:solidFill>
                <a:srgbClr val="7030A0"/>
              </a:solidFill>
              <a:effectLst/>
              <a:latin typeface="Calibri" panose="020F0502020204030204" pitchFamily="34" charset="0"/>
              <a:ea typeface="Calibri" panose="020F0502020204030204" pitchFamily="34" charset="0"/>
            </a:endParaRPr>
          </a:p>
          <a:p>
            <a:r>
              <a:rPr lang="en-GB" sz="4800" dirty="0">
                <a:solidFill>
                  <a:srgbClr val="7030A0"/>
                </a:solidFill>
                <a:effectLst/>
                <a:latin typeface="Calibri" panose="020F0502020204030204" pitchFamily="34" charset="0"/>
                <a:ea typeface="Calibri" panose="020F0502020204030204" pitchFamily="34" charset="0"/>
              </a:rPr>
              <a:t> Do you have the </a:t>
            </a:r>
            <a:r>
              <a:rPr lang="en-GB" sz="4800" b="1" dirty="0">
                <a:solidFill>
                  <a:srgbClr val="7030A0"/>
                </a:solidFill>
                <a:effectLst/>
                <a:latin typeface="Calibri" panose="020F0502020204030204" pitchFamily="34" charset="0"/>
                <a:ea typeface="Calibri" panose="020F0502020204030204" pitchFamily="34" charset="0"/>
              </a:rPr>
              <a:t>strength</a:t>
            </a:r>
            <a:r>
              <a:rPr lang="en-GB" sz="4800" dirty="0">
                <a:solidFill>
                  <a:srgbClr val="7030A0"/>
                </a:solidFill>
                <a:effectLst/>
                <a:latin typeface="Calibri" panose="020F0502020204030204" pitchFamily="34" charset="0"/>
                <a:ea typeface="Calibri" panose="020F0502020204030204" pitchFamily="34" charset="0"/>
              </a:rPr>
              <a:t> to ‘carry the load’ for somebody else this week? </a:t>
            </a:r>
            <a:endParaRPr lang="en-GB" sz="6600" dirty="0"/>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CAEC259-66B3-29FB-1CBE-9527AE106C1F}"/>
              </a:ext>
            </a:extLst>
          </p:cNvPr>
          <p:cNvPicPr>
            <a:picLocks noChangeAspect="1"/>
          </p:cNvPicPr>
          <p:nvPr/>
        </p:nvPicPr>
        <p:blipFill>
          <a:blip r:embed="rId4"/>
          <a:stretch>
            <a:fillRect/>
          </a:stretch>
        </p:blipFill>
        <p:spPr>
          <a:xfrm>
            <a:off x="10178620" y="5899209"/>
            <a:ext cx="2013380" cy="958791"/>
          </a:xfrm>
          <a:prstGeom prst="rect">
            <a:avLst/>
          </a:prstGeom>
        </p:spPr>
      </p:pic>
    </p:spTree>
    <p:extLst>
      <p:ext uri="{BB962C8B-B14F-4D97-AF65-F5344CB8AC3E}">
        <p14:creationId xmlns:p14="http://schemas.microsoft.com/office/powerpoint/2010/main" val="413806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 Box 14" descr="Papyrus">
            <a:extLst>
              <a:ext uri="{FF2B5EF4-FFF2-40B4-BE49-F238E27FC236}">
                <a16:creationId xmlns:a16="http://schemas.microsoft.com/office/drawing/2014/main" id="{DDDA75B3-D87C-4216-846B-73E59611A457}"/>
              </a:ext>
            </a:extLst>
          </p:cNvPr>
          <p:cNvSpPr txBox="1">
            <a:spLocks noChangeArrowheads="1"/>
          </p:cNvSpPr>
          <p:nvPr/>
        </p:nvSpPr>
        <p:spPr bwMode="auto">
          <a:xfrm>
            <a:off x="0" y="3028950"/>
            <a:ext cx="5800725" cy="3829049"/>
          </a:xfrm>
          <a:prstGeom prst="rect">
            <a:avLst/>
          </a:prstGeom>
          <a:blipFill dpi="0" rotWithShape="1">
            <a:blip r:embed="rId4">
              <a:alphaModFix amt="39000"/>
            </a:blip>
            <a:srcRect/>
            <a:tile tx="0" ty="0" sx="100000" sy="100000" flip="none" algn="tl"/>
          </a:blipFill>
          <a:ln w="28575">
            <a:no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That night, some shepherds were in the fields nearby watching their sheep. </a:t>
            </a:r>
            <a:r>
              <a:rPr lang="en-GB" sz="2000" b="1" baseline="30000" dirty="0">
                <a:effectLst/>
                <a:latin typeface="Comic Sans MS" panose="030F0702030302020204" pitchFamily="66" charset="0"/>
                <a:ea typeface="Calibri" panose="020F0502020204030204" pitchFamily="34" charset="0"/>
                <a:cs typeface="Times New Roman" panose="02020603050405020304" pitchFamily="18" charset="0"/>
              </a:rPr>
              <a:t>9 </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An angel of the Lord stood before them. The glory of the Lord was shining around them, and suddenly they became very frightened. </a:t>
            </a:r>
            <a:r>
              <a:rPr lang="en-GB" sz="2000" b="1" baseline="30000" dirty="0">
                <a:effectLst/>
                <a:latin typeface="Comic Sans MS" panose="030F0702030302020204" pitchFamily="66" charset="0"/>
                <a:ea typeface="Calibri" panose="020F0502020204030204" pitchFamily="34" charset="0"/>
                <a:cs typeface="Times New Roman" panose="02020603050405020304" pitchFamily="18" charset="0"/>
              </a:rPr>
              <a:t>10 </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The angel said to them, “Don’t be afraid, because I am bringing you some good news. It will be a joy to all the people. </a:t>
            </a:r>
            <a:r>
              <a:rPr lang="en-GB" sz="2000" b="1" baseline="30000" dirty="0">
                <a:effectLst/>
                <a:latin typeface="Comic Sans MS" panose="030F0702030302020204" pitchFamily="66" charset="0"/>
                <a:ea typeface="Calibri" panose="020F0502020204030204" pitchFamily="34" charset="0"/>
                <a:cs typeface="Times New Roman" panose="02020603050405020304" pitchFamily="18" charset="0"/>
              </a:rPr>
              <a:t>11 </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Today your Saviour was born in David’s town. He is Christ, the Lord. </a:t>
            </a:r>
            <a:r>
              <a:rPr lang="en-GB" sz="2000" b="1" baseline="30000" dirty="0">
                <a:effectLst/>
                <a:latin typeface="Comic Sans MS" panose="030F0702030302020204" pitchFamily="66" charset="0"/>
                <a:ea typeface="Calibri" panose="020F0502020204030204" pitchFamily="34" charset="0"/>
                <a:cs typeface="Times New Roman" panose="02020603050405020304" pitchFamily="18" charset="0"/>
              </a:rPr>
              <a:t>12 </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This is how you will know him: You will find a baby wrapped in cloths and lying in a feeding box.”</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6CBD4036-B072-4DD2-A24A-37C68E3F6037}"/>
              </a:ext>
            </a:extLst>
          </p:cNvPr>
          <p:cNvPicPr>
            <a:picLocks noChangeAspect="1"/>
          </p:cNvPicPr>
          <p:nvPr/>
        </p:nvPicPr>
        <p:blipFill rotWithShape="1">
          <a:blip r:embed="rId5"/>
          <a:srcRect t="23503" b="9409"/>
          <a:stretch/>
        </p:blipFill>
        <p:spPr>
          <a:xfrm>
            <a:off x="5800725" y="4448264"/>
            <a:ext cx="6391275" cy="2409735"/>
          </a:xfrm>
          <a:prstGeom prst="rect">
            <a:avLst/>
          </a:prstGeom>
        </p:spPr>
      </p:pic>
      <p:sp>
        <p:nvSpPr>
          <p:cNvPr id="2" name="Text Box 14" descr="Papyrus">
            <a:extLst>
              <a:ext uri="{FF2B5EF4-FFF2-40B4-BE49-F238E27FC236}">
                <a16:creationId xmlns:a16="http://schemas.microsoft.com/office/drawing/2014/main" id="{7113D401-A9AE-AC4A-1901-286857E3455F}"/>
              </a:ext>
            </a:extLst>
          </p:cNvPr>
          <p:cNvSpPr txBox="1">
            <a:spLocks noChangeArrowheads="1"/>
          </p:cNvSpPr>
          <p:nvPr/>
        </p:nvSpPr>
        <p:spPr bwMode="auto">
          <a:xfrm>
            <a:off x="-90489" y="219165"/>
            <a:ext cx="12177713" cy="1281023"/>
          </a:xfrm>
          <a:prstGeom prst="rect">
            <a:avLst/>
          </a:prstGeom>
          <a:noFill/>
          <a:ln w="28575">
            <a:no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7200" b="1" i="1" dirty="0">
                <a:solidFill>
                  <a:srgbClr val="FDFEF8"/>
                </a:solidFill>
                <a:latin typeface="Calibri" panose="020F0502020204030204" pitchFamily="34" charset="0"/>
                <a:ea typeface="Calibri" panose="020F0502020204030204" pitchFamily="34" charset="0"/>
                <a:cs typeface="Times New Roman" panose="02020603050405020304" pitchFamily="18" charset="0"/>
              </a:rPr>
              <a:t>The Shepherd and his sheep</a:t>
            </a:r>
            <a:r>
              <a:rPr lang="en-GB" sz="1000" i="1"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74177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5000626" y="3043343"/>
            <a:ext cx="6615112" cy="1928707"/>
          </a:xfrm>
          <a:prstGeom prst="cloudCallout">
            <a:avLst>
              <a:gd name="adj1" fmla="val -60826"/>
              <a:gd name="adj2" fmla="val 75110"/>
            </a:avLst>
          </a:prstGeom>
          <a:solidFill>
            <a:srgbClr val="756D46">
              <a:alpha val="44000"/>
            </a:srgbClr>
          </a:solidFill>
          <a:ln w="38100">
            <a:solidFill>
              <a:schemeClr val="bg1">
                <a:lumMod val="95000"/>
              </a:schemeClr>
            </a:solidFill>
            <a:round/>
            <a:headEnd/>
            <a:tailEnd/>
          </a:ln>
        </p:spPr>
        <p:txBody>
          <a:bodyPr rot="0" vert="horz" wrap="square" lIns="91440" tIns="45720" rIns="91440" bIns="45720" anchor="t" anchorCtr="0" upright="1">
            <a:noAutofit/>
          </a:bodyPr>
          <a:lstStyle/>
          <a:p>
            <a:pPr algn="ctr">
              <a:lnSpc>
                <a:spcPct val="115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What did you notice about the sheep?</a:t>
            </a:r>
          </a:p>
          <a:p>
            <a:pPr algn="ctr">
              <a:lnSpc>
                <a:spcPct val="115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How the shepherds felt when they saw the angels?</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09549" y="54202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chemeClr val="bg1"/>
                </a:solidFill>
                <a:latin typeface="Bradley Hand ITC" panose="03070402050302030203" pitchFamily="66" charset="0"/>
              </a:rPr>
              <a:t>I wonder.….</a:t>
            </a:r>
          </a:p>
        </p:txBody>
      </p:sp>
      <p:pic>
        <p:nvPicPr>
          <p:cNvPr id="3" name="Picture 10" descr="BBC - In pictures: Life of Christ at Wintershall">
            <a:extLst>
              <a:ext uri="{FF2B5EF4-FFF2-40B4-BE49-F238E27FC236}">
                <a16:creationId xmlns:a16="http://schemas.microsoft.com/office/drawing/2014/main" id="{BF284BB4-E760-478E-BF9C-0FF40047DE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778"/>
          <a:stretch/>
        </p:blipFill>
        <p:spPr bwMode="auto">
          <a:xfrm flipH="1">
            <a:off x="-1" y="3033508"/>
            <a:ext cx="3514726" cy="223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06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84000"/>
          </a:blip>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B23517D-0F3D-A522-1973-17B207BE4E3B}"/>
              </a:ext>
            </a:extLst>
          </p:cNvPr>
          <p:cNvSpPr txBox="1"/>
          <p:nvPr/>
        </p:nvSpPr>
        <p:spPr>
          <a:xfrm>
            <a:off x="557213" y="2117327"/>
            <a:ext cx="11077573" cy="4373120"/>
          </a:xfrm>
          <a:prstGeom prst="rect">
            <a:avLst/>
          </a:prstGeom>
          <a:noFill/>
        </p:spPr>
        <p:txBody>
          <a:bodyPr wrap="square">
            <a:spAutoFit/>
          </a:bodyPr>
          <a:lstStyle/>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It doesn’t matter who you are ... </a:t>
            </a: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we have all been invited to meet Jesus.</a:t>
            </a: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does that feel?</a:t>
            </a:r>
          </a:p>
          <a:p>
            <a:pPr algn="ctr">
              <a:lnSpc>
                <a:spcPct val="107000"/>
              </a:lnSpc>
              <a:spcAft>
                <a:spcPts val="800"/>
              </a:spcAft>
            </a:pPr>
            <a:endPar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can we include other people in our celebrations this </a:t>
            </a: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Advent &amp; Christmas?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96A2B2A-E053-1D12-33BC-52E2B9904DD0}"/>
              </a:ext>
            </a:extLst>
          </p:cNvPr>
          <p:cNvPicPr>
            <a:picLocks noChangeAspect="1"/>
          </p:cNvPicPr>
          <p:nvPr/>
        </p:nvPicPr>
        <p:blipFill>
          <a:blip r:embed="rId4"/>
          <a:stretch>
            <a:fillRect/>
          </a:stretch>
        </p:blipFill>
        <p:spPr>
          <a:xfrm>
            <a:off x="10178620" y="5878571"/>
            <a:ext cx="2013380" cy="958791"/>
          </a:xfrm>
          <a:prstGeom prst="rect">
            <a:avLst/>
          </a:prstGeom>
        </p:spPr>
      </p:pic>
    </p:spTree>
    <p:extLst>
      <p:ext uri="{BB962C8B-B14F-4D97-AF65-F5344CB8AC3E}">
        <p14:creationId xmlns:p14="http://schemas.microsoft.com/office/powerpoint/2010/main" val="157915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sp>
        <p:nvSpPr>
          <p:cNvPr id="10" name="Text Box 23" descr="Papyrus">
            <a:extLst>
              <a:ext uri="{FF2B5EF4-FFF2-40B4-BE49-F238E27FC236}">
                <a16:creationId xmlns:a16="http://schemas.microsoft.com/office/drawing/2014/main" id="{109BF8D0-C2B0-4531-BBA3-94C50ED4EE4F}"/>
              </a:ext>
            </a:extLst>
          </p:cNvPr>
          <p:cNvSpPr txBox="1">
            <a:spLocks noChangeArrowheads="1"/>
          </p:cNvSpPr>
          <p:nvPr/>
        </p:nvSpPr>
        <p:spPr bwMode="auto">
          <a:xfrm>
            <a:off x="304800" y="178753"/>
            <a:ext cx="5368636" cy="2044902"/>
          </a:xfrm>
          <a:prstGeom prst="rect">
            <a:avLst/>
          </a:prstGeom>
          <a:noFill/>
          <a:ln w="28575">
            <a:solidFill>
              <a:schemeClr val="accent1"/>
            </a:solidFill>
            <a:prstDash val="sysDot"/>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When the wise men saw the star, they were filled with joy. </a:t>
            </a:r>
            <a:r>
              <a:rPr lang="en-GB" sz="1600" b="1" baseline="30000" dirty="0">
                <a:effectLst/>
                <a:latin typeface="Comic Sans MS" panose="030F0702030302020204" pitchFamily="66" charset="0"/>
                <a:ea typeface="Calibri" panose="020F0502020204030204" pitchFamily="34" charset="0"/>
                <a:cs typeface="Times New Roman" panose="02020603050405020304" pitchFamily="18" charset="0"/>
              </a:rPr>
              <a:t>11 </a:t>
            </a:r>
            <a:r>
              <a:rPr lang="en-GB" sz="1600" dirty="0">
                <a:effectLst/>
                <a:latin typeface="Comic Sans MS" panose="030F0702030302020204" pitchFamily="66" charset="0"/>
                <a:ea typeface="Calibri" panose="020F0502020204030204" pitchFamily="34" charset="0"/>
                <a:cs typeface="Times New Roman" panose="02020603050405020304" pitchFamily="18" charset="0"/>
              </a:rPr>
              <a:t>They went to the house where the child was and saw him with his mother, Mary. They bowed down and worshiped the child. They opened the gifts they brought for him. They gave him treasures of gold, frankincense, and myrrh.</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124" name="Picture 4" descr="Holy Gifts: The True Meaning of Gold, Frankincense, and Myrrh by [Mark A. Shields]">
            <a:extLst>
              <a:ext uri="{FF2B5EF4-FFF2-40B4-BE49-F238E27FC236}">
                <a16:creationId xmlns:a16="http://schemas.microsoft.com/office/drawing/2014/main" id="{13156FEB-18A0-408E-BF97-DCE36224D3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05" t="59782" r="20345" b="9008"/>
          <a:stretch/>
        </p:blipFill>
        <p:spPr bwMode="auto">
          <a:xfrm>
            <a:off x="5848350" y="4672012"/>
            <a:ext cx="1409700" cy="2085976"/>
          </a:xfrm>
          <a:prstGeom prst="rect">
            <a:avLst/>
          </a:prstGeom>
          <a:noFill/>
          <a:ln w="28575">
            <a:solidFill>
              <a:srgbClr val="FFC000"/>
            </a:solidFill>
            <a:prstDash val="sysDot"/>
          </a:ln>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1EA9523B-4E18-4CBF-BCD3-6925DC8305C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83630" y="3963874"/>
            <a:ext cx="4126706" cy="2715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ly Gifts: The True Meaning of Gold, Frankincense, and Myrrh by [Mark A. Shields]">
            <a:extLst>
              <a:ext uri="{FF2B5EF4-FFF2-40B4-BE49-F238E27FC236}">
                <a16:creationId xmlns:a16="http://schemas.microsoft.com/office/drawing/2014/main" id="{77B823F9-A6D3-4444-AC55-A7C7C653E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t="44505" r="42406" b="30057"/>
          <a:stretch/>
        </p:blipFill>
        <p:spPr bwMode="auto">
          <a:xfrm>
            <a:off x="9282113" y="4672012"/>
            <a:ext cx="1985962" cy="1700213"/>
          </a:xfrm>
          <a:prstGeom prst="rect">
            <a:avLst/>
          </a:prstGeom>
          <a:noFill/>
          <a:ln w="28575">
            <a:solidFill>
              <a:srgbClr val="FFC000"/>
            </a:solidFill>
            <a:prstDash val="sysDot"/>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8726DC-4F08-4E6B-BA21-27EE2575ECAE}"/>
              </a:ext>
            </a:extLst>
          </p:cNvPr>
          <p:cNvSpPr txBox="1"/>
          <p:nvPr/>
        </p:nvSpPr>
        <p:spPr>
          <a:xfrm>
            <a:off x="8001000" y="442913"/>
            <a:ext cx="4057650" cy="830997"/>
          </a:xfrm>
          <a:prstGeom prst="rect">
            <a:avLst/>
          </a:prstGeom>
          <a:noFill/>
        </p:spPr>
        <p:txBody>
          <a:bodyPr wrap="square" rtlCol="0">
            <a:spAutoFit/>
          </a:bodyPr>
          <a:lstStyle/>
          <a:p>
            <a:r>
              <a:rPr lang="en-GB" sz="4800" i="1" dirty="0">
                <a:solidFill>
                  <a:srgbClr val="C00000"/>
                </a:solidFill>
                <a:latin typeface="Blackadder ITC" panose="04020505050007020D02" pitchFamily="82" charset="0"/>
              </a:rPr>
              <a:t>The Wise Men</a:t>
            </a:r>
          </a:p>
        </p:txBody>
      </p:sp>
    </p:spTree>
    <p:extLst>
      <p:ext uri="{BB962C8B-B14F-4D97-AF65-F5344CB8AC3E}">
        <p14:creationId xmlns:p14="http://schemas.microsoft.com/office/powerpoint/2010/main" val="38235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heel(1)">
                                      <p:cBhvr>
                                        <p:cTn id="12" dur="20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BA72"/>
        </a:solid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628650" y="2055969"/>
            <a:ext cx="6800850" cy="1963103"/>
          </a:xfrm>
          <a:prstGeom prst="cloudCallout">
            <a:avLst>
              <a:gd name="adj1" fmla="val 8383"/>
              <a:gd name="adj2" fmla="val -91958"/>
            </a:avLst>
          </a:prstGeom>
          <a:solidFill>
            <a:srgbClr val="DFBA72"/>
          </a:solidFill>
          <a:ln w="38100">
            <a:solidFill>
              <a:srgbClr val="4A206A"/>
            </a:solidFill>
            <a:round/>
            <a:headEnd/>
            <a:tailEnd/>
          </a:ln>
        </p:spPr>
        <p:txBody>
          <a:bodyPr rot="0" vert="horz" wrap="square" lIns="91440" tIns="45720" rIns="91440" bIns="45720" anchor="t" anchorCtr="0" upright="1">
            <a:noAutofit/>
          </a:bodyPr>
          <a:lstStyle/>
          <a:p>
            <a:pPr marL="457200">
              <a:lnSpc>
                <a:spcPct val="200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Which gift you like best?</a:t>
            </a:r>
          </a:p>
          <a:p>
            <a:pPr marL="457200">
              <a:lnSpc>
                <a:spcPct val="200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What these </a:t>
            </a:r>
            <a:r>
              <a:rPr lang="en-GB" sz="1800" dirty="0">
                <a:effectLst/>
                <a:latin typeface="Calibri" panose="020F0502020204030204" pitchFamily="34" charset="0"/>
                <a:ea typeface="Calibri" panose="020F0502020204030204" pitchFamily="34" charset="0"/>
                <a:cs typeface="Times New Roman" panose="02020603050405020304" pitchFamily="18" charset="0"/>
              </a:rPr>
              <a:t>gifts tell us about the baby?</a:t>
            </a:r>
          </a:p>
          <a:p>
            <a:pPr marL="457200">
              <a:lnSpc>
                <a:spcPct val="200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200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323850" y="6196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pic>
        <p:nvPicPr>
          <p:cNvPr id="2" name="Picture 1">
            <a:extLst>
              <a:ext uri="{FF2B5EF4-FFF2-40B4-BE49-F238E27FC236}">
                <a16:creationId xmlns:a16="http://schemas.microsoft.com/office/drawing/2014/main" id="{9AC2A2EA-502E-4ECF-B9BA-3079BE4B32FE}"/>
              </a:ext>
            </a:extLst>
          </p:cNvPr>
          <p:cNvPicPr>
            <a:picLocks noChangeAspect="1"/>
          </p:cNvPicPr>
          <p:nvPr/>
        </p:nvPicPr>
        <p:blipFill rotWithShape="1">
          <a:blip r:embed="rId3">
            <a:extLst>
              <a:ext uri="{28A0092B-C50C-407E-A947-70E740481C1C}">
                <a14:useLocalDpi xmlns:a14="http://schemas.microsoft.com/office/drawing/2010/main" val="0"/>
              </a:ext>
            </a:extLst>
          </a:blip>
          <a:srcRect l="16578" t="11972" r="24770" b="18643"/>
          <a:stretch/>
        </p:blipFill>
        <p:spPr>
          <a:xfrm>
            <a:off x="0" y="4143375"/>
            <a:ext cx="4325534" cy="2876935"/>
          </a:xfrm>
          <a:prstGeom prst="rect">
            <a:avLst/>
          </a:prstGeom>
        </p:spPr>
      </p:pic>
      <p:pic>
        <p:nvPicPr>
          <p:cNvPr id="6146" name="Picture 2" descr="Three Wise Men">
            <a:extLst>
              <a:ext uri="{FF2B5EF4-FFF2-40B4-BE49-F238E27FC236}">
                <a16:creationId xmlns:a16="http://schemas.microsoft.com/office/drawing/2014/main" id="{37284BB8-CBB4-460A-BEAE-AF17A58F4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83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0ACEFB3-E32C-2664-8249-9392237035D6}"/>
              </a:ext>
            </a:extLst>
          </p:cNvPr>
          <p:cNvSpPr txBox="1"/>
          <p:nvPr/>
        </p:nvSpPr>
        <p:spPr>
          <a:xfrm>
            <a:off x="1057276" y="2456800"/>
            <a:ext cx="9601200" cy="2542747"/>
          </a:xfrm>
          <a:prstGeom prst="rect">
            <a:avLst/>
          </a:prstGeom>
          <a:noFill/>
        </p:spPr>
        <p:txBody>
          <a:bodyPr wrap="square">
            <a:spAutoFit/>
          </a:bodyPr>
          <a:lstStyle/>
          <a:p>
            <a:pPr algn="ctr">
              <a:lnSpc>
                <a:spcPct val="107000"/>
              </a:lnSpc>
              <a:spcAft>
                <a:spcPts val="800"/>
              </a:spcAft>
            </a:pPr>
            <a:r>
              <a:rPr lang="en-GB" sz="4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What gifts do you have to offer others at this time of year?</a:t>
            </a:r>
          </a:p>
          <a:p>
            <a:pPr algn="ctr">
              <a:lnSpc>
                <a:spcPct val="107000"/>
              </a:lnSpc>
              <a:spcAft>
                <a:spcPts val="800"/>
              </a:spcAft>
            </a:pPr>
            <a:r>
              <a:rPr lang="en-GB" sz="3200" i="1" dirty="0">
                <a:solidFill>
                  <a:srgbClr val="7030A0"/>
                </a:solidFill>
              </a:rPr>
              <a:t>It doesn’t have to been something you buy, perhaps something you can do or say?</a:t>
            </a:r>
            <a:endParaRPr lang="en-GB" sz="12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6C26333-FD52-3A47-2E9D-306E61E6A2CA}"/>
              </a:ext>
            </a:extLst>
          </p:cNvPr>
          <p:cNvPicPr>
            <a:picLocks noChangeAspect="1"/>
          </p:cNvPicPr>
          <p:nvPr/>
        </p:nvPicPr>
        <p:blipFill>
          <a:blip r:embed="rId4"/>
          <a:stretch>
            <a:fillRect/>
          </a:stretch>
        </p:blipFill>
        <p:spPr>
          <a:xfrm>
            <a:off x="10178620" y="5905558"/>
            <a:ext cx="2013380" cy="958791"/>
          </a:xfrm>
          <a:prstGeom prst="rect">
            <a:avLst/>
          </a:prstGeom>
        </p:spPr>
      </p:pic>
    </p:spTree>
    <p:extLst>
      <p:ext uri="{BB962C8B-B14F-4D97-AF65-F5344CB8AC3E}">
        <p14:creationId xmlns:p14="http://schemas.microsoft.com/office/powerpoint/2010/main" val="1349955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E5475F-4446-4DEC-90C2-A082C3732DD1}"/>
              </a:ext>
            </a:extLst>
          </p:cNvPr>
          <p:cNvSpPr txBox="1">
            <a:spLocks noGrp="1"/>
          </p:cNvSpPr>
          <p:nvPr>
            <p:ph type="title"/>
          </p:nvPr>
        </p:nvSpPr>
        <p:spPr>
          <a:xfrm>
            <a:off x="466725" y="199230"/>
            <a:ext cx="10515600"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4000" b="1" dirty="0">
                <a:solidFill>
                  <a:srgbClr val="7030A0"/>
                </a:solidFill>
                <a:latin typeface="Bradley Hand ITC" panose="03070402050302030203" pitchFamily="66" charset="0"/>
              </a:rPr>
              <a:t>A journey through Advent….</a:t>
            </a:r>
          </a:p>
        </p:txBody>
      </p:sp>
      <p:pic>
        <p:nvPicPr>
          <p:cNvPr id="2054" name="Picture 6" descr="1st Sunday of Advent | November 26, 2017 |Knob Hill United Church">
            <a:extLst>
              <a:ext uri="{FF2B5EF4-FFF2-40B4-BE49-F238E27FC236}">
                <a16:creationId xmlns:a16="http://schemas.microsoft.com/office/drawing/2014/main" id="{12A33FCD-3BBE-4D12-A0D7-CB7D4B2C0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1" y="1548605"/>
            <a:ext cx="7186611" cy="4735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05D44A-D3BF-F9E6-8597-FE1278FC364F}"/>
              </a:ext>
            </a:extLst>
          </p:cNvPr>
          <p:cNvPicPr>
            <a:picLocks noChangeAspect="1"/>
          </p:cNvPicPr>
          <p:nvPr/>
        </p:nvPicPr>
        <p:blipFill>
          <a:blip r:embed="rId5"/>
          <a:stretch>
            <a:fillRect/>
          </a:stretch>
        </p:blipFill>
        <p:spPr>
          <a:xfrm>
            <a:off x="10178620" y="0"/>
            <a:ext cx="2013380" cy="958791"/>
          </a:xfrm>
          <a:prstGeom prst="rect">
            <a:avLst/>
          </a:prstGeom>
        </p:spPr>
      </p:pic>
    </p:spTree>
    <p:extLst>
      <p:ext uri="{BB962C8B-B14F-4D97-AF65-F5344CB8AC3E}">
        <p14:creationId xmlns:p14="http://schemas.microsoft.com/office/powerpoint/2010/main" val="92960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821481-FA10-37F9-E926-B963BE1C8EBB}"/>
              </a:ext>
            </a:extLst>
          </p:cNvPr>
          <p:cNvPicPr>
            <a:picLocks noChangeAspect="1"/>
          </p:cNvPicPr>
          <p:nvPr/>
        </p:nvPicPr>
        <p:blipFill>
          <a:blip r:embed="rId2"/>
          <a:stretch>
            <a:fillRect/>
          </a:stretch>
        </p:blipFill>
        <p:spPr>
          <a:xfrm>
            <a:off x="1" y="0"/>
            <a:ext cx="12191999" cy="6858000"/>
          </a:xfrm>
          <a:prstGeom prst="rect">
            <a:avLst/>
          </a:prstGeom>
        </p:spPr>
      </p:pic>
      <p:sp>
        <p:nvSpPr>
          <p:cNvPr id="2" name="TextBox 1">
            <a:extLst>
              <a:ext uri="{FF2B5EF4-FFF2-40B4-BE49-F238E27FC236}">
                <a16:creationId xmlns:a16="http://schemas.microsoft.com/office/drawing/2014/main" id="{6AC92953-1C54-48F0-8B43-3C82993B97E8}"/>
              </a:ext>
            </a:extLst>
          </p:cNvPr>
          <p:cNvSpPr txBox="1"/>
          <p:nvPr/>
        </p:nvSpPr>
        <p:spPr>
          <a:xfrm>
            <a:off x="689697" y="514349"/>
            <a:ext cx="5986462" cy="830997"/>
          </a:xfrm>
          <a:prstGeom prst="rect">
            <a:avLst/>
          </a:prstGeom>
          <a:solidFill>
            <a:srgbClr val="000721"/>
          </a:solidFill>
        </p:spPr>
        <p:txBody>
          <a:bodyPr wrap="square" rtlCol="0">
            <a:spAutoFit/>
          </a:bodyPr>
          <a:lstStyle/>
          <a:p>
            <a:r>
              <a:rPr lang="en-GB" sz="2400" dirty="0">
                <a:solidFill>
                  <a:schemeClr val="bg1"/>
                </a:solidFill>
              </a:rPr>
              <a:t>All these people, and more, are travelling the road to Bethlehem this Advent</a:t>
            </a:r>
          </a:p>
        </p:txBody>
      </p:sp>
      <p:sp>
        <p:nvSpPr>
          <p:cNvPr id="3" name="TextBox 2">
            <a:extLst>
              <a:ext uri="{FF2B5EF4-FFF2-40B4-BE49-F238E27FC236}">
                <a16:creationId xmlns:a16="http://schemas.microsoft.com/office/drawing/2014/main" id="{4BEB17C6-06E8-4D11-BD1E-C507513D0042}"/>
              </a:ext>
            </a:extLst>
          </p:cNvPr>
          <p:cNvSpPr txBox="1"/>
          <p:nvPr/>
        </p:nvSpPr>
        <p:spPr>
          <a:xfrm>
            <a:off x="3986213" y="5512654"/>
            <a:ext cx="7519987" cy="830997"/>
          </a:xfrm>
          <a:prstGeom prst="rect">
            <a:avLst/>
          </a:prstGeom>
          <a:noFill/>
        </p:spPr>
        <p:txBody>
          <a:bodyPr wrap="square" rtlCol="0">
            <a:spAutoFit/>
          </a:bodyPr>
          <a:lstStyle/>
          <a:p>
            <a:r>
              <a:rPr lang="en-GB" sz="2400" dirty="0">
                <a:solidFill>
                  <a:schemeClr val="bg1"/>
                </a:solidFill>
              </a:rPr>
              <a:t>How might you get ready for the journey through Advent?</a:t>
            </a:r>
          </a:p>
          <a:p>
            <a:r>
              <a:rPr lang="en-GB" sz="2400" dirty="0">
                <a:solidFill>
                  <a:schemeClr val="bg1"/>
                </a:solidFill>
              </a:rPr>
              <a:t>What Advent Action might you take?  </a:t>
            </a:r>
          </a:p>
        </p:txBody>
      </p:sp>
    </p:spTree>
    <p:extLst>
      <p:ext uri="{BB962C8B-B14F-4D97-AF65-F5344CB8AC3E}">
        <p14:creationId xmlns:p14="http://schemas.microsoft.com/office/powerpoint/2010/main" val="2395940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C92953-1C54-48F0-8B43-3C82993B97E8}"/>
              </a:ext>
            </a:extLst>
          </p:cNvPr>
          <p:cNvSpPr txBox="1"/>
          <p:nvPr/>
        </p:nvSpPr>
        <p:spPr>
          <a:xfrm>
            <a:off x="814388" y="385762"/>
            <a:ext cx="5986462" cy="584775"/>
          </a:xfrm>
          <a:prstGeom prst="rect">
            <a:avLst/>
          </a:prstGeom>
          <a:noFill/>
        </p:spPr>
        <p:txBody>
          <a:bodyPr wrap="square" rtlCol="0">
            <a:spAutoFit/>
          </a:bodyPr>
          <a:lstStyle/>
          <a:p>
            <a:r>
              <a:rPr lang="en-GB" sz="3200" dirty="0">
                <a:solidFill>
                  <a:schemeClr val="bg1"/>
                </a:solidFill>
              </a:rPr>
              <a:t>Upper KS2…..</a:t>
            </a:r>
          </a:p>
        </p:txBody>
      </p:sp>
      <p:sp>
        <p:nvSpPr>
          <p:cNvPr id="3" name="TextBox 2">
            <a:extLst>
              <a:ext uri="{FF2B5EF4-FFF2-40B4-BE49-F238E27FC236}">
                <a16:creationId xmlns:a16="http://schemas.microsoft.com/office/drawing/2014/main" id="{4BEB17C6-06E8-4D11-BD1E-C507513D0042}"/>
              </a:ext>
            </a:extLst>
          </p:cNvPr>
          <p:cNvSpPr txBox="1"/>
          <p:nvPr/>
        </p:nvSpPr>
        <p:spPr>
          <a:xfrm>
            <a:off x="3040856" y="1912203"/>
            <a:ext cx="7519987" cy="461665"/>
          </a:xfrm>
          <a:prstGeom prst="rect">
            <a:avLst/>
          </a:prstGeom>
          <a:noFill/>
        </p:spPr>
        <p:txBody>
          <a:bodyPr wrap="square" rtlCol="0">
            <a:spAutoFit/>
          </a:bodyPr>
          <a:lstStyle/>
          <a:p>
            <a:r>
              <a:rPr lang="en-GB" sz="2400" dirty="0">
                <a:solidFill>
                  <a:srgbClr val="FDFEF8"/>
                </a:solidFill>
              </a:rPr>
              <a:t>I wonder who is missing from the Travelling Crib? </a:t>
            </a:r>
          </a:p>
        </p:txBody>
      </p:sp>
    </p:spTree>
    <p:extLst>
      <p:ext uri="{BB962C8B-B14F-4D97-AF65-F5344CB8AC3E}">
        <p14:creationId xmlns:p14="http://schemas.microsoft.com/office/powerpoint/2010/main" val="851034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9B34657-F3EC-45A6-B64C-F8A249CAA474}"/>
              </a:ext>
            </a:extLst>
          </p:cNvPr>
          <p:cNvPicPr>
            <a:picLocks noChangeAspect="1"/>
          </p:cNvPicPr>
          <p:nvPr/>
        </p:nvPicPr>
        <p:blipFill rotWithShape="1">
          <a:blip r:embed="rId4"/>
          <a:srcRect l="15833" t="8541" r="14722" b="9375"/>
          <a:stretch/>
        </p:blipFill>
        <p:spPr>
          <a:xfrm rot="220221">
            <a:off x="8758952" y="323207"/>
            <a:ext cx="2493259" cy="3450992"/>
          </a:xfrm>
          <a:prstGeom prst="rect">
            <a:avLst/>
          </a:prstGeom>
        </p:spPr>
      </p:pic>
      <p:sp>
        <p:nvSpPr>
          <p:cNvPr id="4" name="Text Box 19" descr="Papyrus">
            <a:extLst>
              <a:ext uri="{FF2B5EF4-FFF2-40B4-BE49-F238E27FC236}">
                <a16:creationId xmlns:a16="http://schemas.microsoft.com/office/drawing/2014/main" id="{8DD1E91A-DF99-42D3-A703-0E87C5F4752A}"/>
              </a:ext>
            </a:extLst>
          </p:cNvPr>
          <p:cNvSpPr txBox="1">
            <a:spLocks noChangeArrowheads="1"/>
          </p:cNvSpPr>
          <p:nvPr/>
        </p:nvSpPr>
        <p:spPr bwMode="auto">
          <a:xfrm rot="168005">
            <a:off x="9253648" y="834264"/>
            <a:ext cx="1639438" cy="2435507"/>
          </a:xfrm>
          <a:prstGeom prst="rect">
            <a:avLst/>
          </a:prstGeom>
          <a:noFill/>
          <a:ln w="28575">
            <a:noFill/>
            <a:prstDash val="dash"/>
            <a:miter lim="800000"/>
            <a:headEnd/>
            <a:tailEnd/>
          </a:ln>
        </p:spPr>
        <p:txBody>
          <a:bodyPr rot="0" vert="horz" wrap="square" lIns="91440" tIns="45720" rIns="91440" bIns="45720" anchor="t" anchorCtr="0" upright="1">
            <a:noAutofit/>
          </a:bodyPr>
          <a:lstStyle/>
          <a:p>
            <a:pPr>
              <a:lnSpc>
                <a:spcPct val="107000"/>
              </a:lnSpc>
              <a:spcAft>
                <a:spcPts val="800"/>
              </a:spcAft>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“All right then, the Lord himself will choose the sign. Look! The virgin will conceive a child! She will give birth to a son and will call him Immanuel – ‘God is with us’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i="1" dirty="0">
                <a:effectLst/>
                <a:latin typeface="Comic Sans MS" panose="030F0702030302020204" pitchFamily="66" charset="0"/>
                <a:ea typeface="Calibri" panose="020F0502020204030204" pitchFamily="34" charset="0"/>
                <a:cs typeface="Times New Roman" panose="02020603050405020304" pitchFamily="18" charset="0"/>
              </a:rPr>
              <a:t>From the prophet Isaiah</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8" name="Picture 17">
            <a:extLst>
              <a:ext uri="{FF2B5EF4-FFF2-40B4-BE49-F238E27FC236}">
                <a16:creationId xmlns:a16="http://schemas.microsoft.com/office/drawing/2014/main" id="{44ECFF70-62D9-4CD4-B6C2-E0F5273B37C4}"/>
              </a:ext>
            </a:extLst>
          </p:cNvPr>
          <p:cNvPicPr>
            <a:picLocks noChangeAspect="1"/>
          </p:cNvPicPr>
          <p:nvPr/>
        </p:nvPicPr>
        <p:blipFill rotWithShape="1">
          <a:blip r:embed="rId4"/>
          <a:srcRect l="15833" t="8541" r="14722" b="9375"/>
          <a:stretch/>
        </p:blipFill>
        <p:spPr>
          <a:xfrm rot="21064627">
            <a:off x="1289029" y="314403"/>
            <a:ext cx="2493259" cy="4177512"/>
          </a:xfrm>
          <a:prstGeom prst="rect">
            <a:avLst/>
          </a:prstGeom>
        </p:spPr>
      </p:pic>
      <p:pic>
        <p:nvPicPr>
          <p:cNvPr id="20" name="Picture 19">
            <a:extLst>
              <a:ext uri="{FF2B5EF4-FFF2-40B4-BE49-F238E27FC236}">
                <a16:creationId xmlns:a16="http://schemas.microsoft.com/office/drawing/2014/main" id="{E0F23DDA-3D27-4443-8FD5-668B8C6FD3DC}"/>
              </a:ext>
            </a:extLst>
          </p:cNvPr>
          <p:cNvPicPr>
            <a:picLocks noChangeAspect="1"/>
          </p:cNvPicPr>
          <p:nvPr/>
        </p:nvPicPr>
        <p:blipFill rotWithShape="1">
          <a:blip r:embed="rId4"/>
          <a:srcRect l="15833" t="8541" r="14722" b="9375"/>
          <a:stretch/>
        </p:blipFill>
        <p:spPr>
          <a:xfrm rot="220221">
            <a:off x="4721523" y="1238313"/>
            <a:ext cx="2493259" cy="3450992"/>
          </a:xfrm>
          <a:prstGeom prst="rect">
            <a:avLst/>
          </a:prstGeom>
        </p:spPr>
      </p:pic>
      <p:sp>
        <p:nvSpPr>
          <p:cNvPr id="5" name="Text Box 21" descr="Papyrus">
            <a:extLst>
              <a:ext uri="{FF2B5EF4-FFF2-40B4-BE49-F238E27FC236}">
                <a16:creationId xmlns:a16="http://schemas.microsoft.com/office/drawing/2014/main" id="{9BF6FD3F-72FF-4DE9-9309-D6309DD876BB}"/>
              </a:ext>
            </a:extLst>
          </p:cNvPr>
          <p:cNvSpPr txBox="1">
            <a:spLocks noChangeArrowheads="1"/>
          </p:cNvSpPr>
          <p:nvPr/>
        </p:nvSpPr>
        <p:spPr bwMode="auto">
          <a:xfrm rot="169218">
            <a:off x="1627075" y="1110075"/>
            <a:ext cx="1817167" cy="2993318"/>
          </a:xfrm>
          <a:prstGeom prst="rect">
            <a:avLst/>
          </a:prstGeom>
          <a:noFill/>
          <a:ln w="28575">
            <a:no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1000" dirty="0">
                <a:effectLst/>
                <a:latin typeface="Comic Sans MS" panose="030F0702030302020204" pitchFamily="66" charset="0"/>
                <a:ea typeface="Calibri" panose="020F0502020204030204" pitchFamily="34" charset="0"/>
                <a:cs typeface="Times New Roman" panose="02020603050405020304" pitchFamily="18" charset="0"/>
              </a:rPr>
              <a:t>“</a:t>
            </a:r>
            <a:r>
              <a:rPr lang="en-GB" sz="1200" dirty="0">
                <a:effectLst/>
                <a:latin typeface="Comic Sans MS" panose="030F0702030302020204" pitchFamily="66" charset="0"/>
                <a:ea typeface="Calibri" panose="020F0502020204030204" pitchFamily="34" charset="0"/>
                <a:cs typeface="Times New Roman" panose="02020603050405020304" pitchFamily="18" charset="0"/>
              </a:rPr>
              <a:t>For a child is born to us, a son is given to us. These will be his royal titles: Wonderful Counsellor, Mighty God, Everlasting Father, Prince of Peace. He will rule forever with fairness and justice from the throne of His ancestor David.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GB" sz="1000" i="1" dirty="0">
                <a:effectLst/>
                <a:latin typeface="Comic Sans MS" panose="030F0702030302020204" pitchFamily="66" charset="0"/>
                <a:ea typeface="Calibri" panose="020F0502020204030204" pitchFamily="34" charset="0"/>
                <a:cs typeface="Times New Roman" panose="02020603050405020304" pitchFamily="18" charset="0"/>
              </a:rPr>
              <a:t>From the prophet Isaiah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 Box 20" descr="Papyrus">
            <a:extLst>
              <a:ext uri="{FF2B5EF4-FFF2-40B4-BE49-F238E27FC236}">
                <a16:creationId xmlns:a16="http://schemas.microsoft.com/office/drawing/2014/main" id="{880232AC-993B-4310-A2F9-856364C78085}"/>
              </a:ext>
            </a:extLst>
          </p:cNvPr>
          <p:cNvSpPr txBox="1">
            <a:spLocks noChangeArrowheads="1"/>
          </p:cNvSpPr>
          <p:nvPr/>
        </p:nvSpPr>
        <p:spPr bwMode="auto">
          <a:xfrm>
            <a:off x="5158838" y="1628826"/>
            <a:ext cx="1557337" cy="2577469"/>
          </a:xfrm>
          <a:prstGeom prst="rect">
            <a:avLst/>
          </a:prstGeom>
          <a:noFill/>
          <a:ln w="28575">
            <a:no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“But you, O </a:t>
            </a: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Bethlehem</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 are only a small village in Judah. Yet a ruler of Israel will come from you, one whose origins are from the distant past</a:t>
            </a:r>
            <a:r>
              <a:rPr lang="en-GB" sz="1050"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000" dirty="0">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i="1" dirty="0">
                <a:effectLst/>
                <a:latin typeface="Comic Sans MS" panose="030F0702030302020204" pitchFamily="66" charset="0"/>
                <a:ea typeface="Calibri" panose="020F0502020204030204" pitchFamily="34" charset="0"/>
                <a:cs typeface="Times New Roman" panose="02020603050405020304" pitchFamily="18" charset="0"/>
              </a:rPr>
              <a:t>From the prophet Micah</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23" name="Picture 22">
            <a:extLst>
              <a:ext uri="{FF2B5EF4-FFF2-40B4-BE49-F238E27FC236}">
                <a16:creationId xmlns:a16="http://schemas.microsoft.com/office/drawing/2014/main" id="{2F9BE007-0094-4900-9E4A-CB853813FB95}"/>
              </a:ext>
            </a:extLst>
          </p:cNvPr>
          <p:cNvPicPr>
            <a:picLocks noChangeAspect="1"/>
          </p:cNvPicPr>
          <p:nvPr/>
        </p:nvPicPr>
        <p:blipFill rotWithShape="1">
          <a:blip r:embed="rId5"/>
          <a:srcRect l="32891" t="4216" r="40445" b="1546"/>
          <a:stretch/>
        </p:blipFill>
        <p:spPr>
          <a:xfrm>
            <a:off x="185808" y="2963808"/>
            <a:ext cx="1588661" cy="3747870"/>
          </a:xfrm>
          <a:prstGeom prst="rect">
            <a:avLst/>
          </a:prstGeom>
        </p:spPr>
      </p:pic>
      <p:pic>
        <p:nvPicPr>
          <p:cNvPr id="25" name="Picture 24">
            <a:extLst>
              <a:ext uri="{FF2B5EF4-FFF2-40B4-BE49-F238E27FC236}">
                <a16:creationId xmlns:a16="http://schemas.microsoft.com/office/drawing/2014/main" id="{C025475D-DCFC-43F9-B717-E856F2D7CE35}"/>
              </a:ext>
            </a:extLst>
          </p:cNvPr>
          <p:cNvPicPr>
            <a:picLocks noChangeAspect="1"/>
          </p:cNvPicPr>
          <p:nvPr/>
        </p:nvPicPr>
        <p:blipFill>
          <a:blip r:embed="rId6"/>
          <a:stretch>
            <a:fillRect/>
          </a:stretch>
        </p:blipFill>
        <p:spPr>
          <a:xfrm>
            <a:off x="4670481" y="4946911"/>
            <a:ext cx="2534052" cy="1690688"/>
          </a:xfrm>
          <a:prstGeom prst="rect">
            <a:avLst/>
          </a:prstGeom>
        </p:spPr>
      </p:pic>
      <p:pic>
        <p:nvPicPr>
          <p:cNvPr id="27" name="Picture 26">
            <a:extLst>
              <a:ext uri="{FF2B5EF4-FFF2-40B4-BE49-F238E27FC236}">
                <a16:creationId xmlns:a16="http://schemas.microsoft.com/office/drawing/2014/main" id="{D9E2AC8C-99DE-497B-BF05-172A20959D59}"/>
              </a:ext>
            </a:extLst>
          </p:cNvPr>
          <p:cNvPicPr>
            <a:picLocks noChangeAspect="1"/>
          </p:cNvPicPr>
          <p:nvPr/>
        </p:nvPicPr>
        <p:blipFill rotWithShape="1">
          <a:blip r:embed="rId7"/>
          <a:srcRect l="26778" t="7575" r="28873"/>
          <a:stretch/>
        </p:blipFill>
        <p:spPr>
          <a:xfrm>
            <a:off x="10073367" y="4085627"/>
            <a:ext cx="1856292" cy="2577469"/>
          </a:xfrm>
          <a:prstGeom prst="rect">
            <a:avLst/>
          </a:prstGeom>
        </p:spPr>
      </p:pic>
    </p:spTree>
    <p:extLst>
      <p:ext uri="{BB962C8B-B14F-4D97-AF65-F5344CB8AC3E}">
        <p14:creationId xmlns:p14="http://schemas.microsoft.com/office/powerpoint/2010/main" val="1007114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60986C-142A-4C17-B9EF-D6D6776E85CB}"/>
              </a:ext>
            </a:extLst>
          </p:cNvPr>
          <p:cNvPicPr>
            <a:picLocks noChangeAspect="1"/>
          </p:cNvPicPr>
          <p:nvPr/>
        </p:nvPicPr>
        <p:blipFill rotWithShape="1">
          <a:blip r:embed="rId4"/>
          <a:srcRect l="24944" t="431" r="18850"/>
          <a:stretch/>
        </p:blipFill>
        <p:spPr>
          <a:xfrm>
            <a:off x="7777164" y="312617"/>
            <a:ext cx="4557711" cy="6459088"/>
          </a:xfrm>
          <a:prstGeom prst="rect">
            <a:avLst/>
          </a:prstGeom>
        </p:spPr>
      </p:pic>
      <p:sp>
        <p:nvSpPr>
          <p:cNvPr id="11" name="TextBox 10">
            <a:extLst>
              <a:ext uri="{FF2B5EF4-FFF2-40B4-BE49-F238E27FC236}">
                <a16:creationId xmlns:a16="http://schemas.microsoft.com/office/drawing/2014/main" id="{BDF8D397-FD4E-44D6-A800-41AE74F245C1}"/>
              </a:ext>
            </a:extLst>
          </p:cNvPr>
          <p:cNvSpPr txBox="1"/>
          <p:nvPr/>
        </p:nvSpPr>
        <p:spPr>
          <a:xfrm rot="21349661">
            <a:off x="8615821" y="1802727"/>
            <a:ext cx="3128962" cy="584775"/>
          </a:xfrm>
          <a:prstGeom prst="rect">
            <a:avLst/>
          </a:prstGeom>
          <a:noFill/>
        </p:spPr>
        <p:txBody>
          <a:bodyPr wrap="square" rtlCol="0">
            <a:spAutoFit/>
          </a:bodyPr>
          <a:lstStyle/>
          <a:p>
            <a:r>
              <a:rPr lang="en-GB" sz="3200" dirty="0">
                <a:solidFill>
                  <a:srgbClr val="2A1A0C"/>
                </a:solidFill>
                <a:latin typeface="Arial Black" panose="020B0A04020102020204" pitchFamily="34" charset="0"/>
              </a:rPr>
              <a:t>BETHLEHEM</a:t>
            </a:r>
          </a:p>
        </p:txBody>
      </p:sp>
      <p:sp>
        <p:nvSpPr>
          <p:cNvPr id="15" name="Thought Bubble: Cloud 14">
            <a:extLst>
              <a:ext uri="{FF2B5EF4-FFF2-40B4-BE49-F238E27FC236}">
                <a16:creationId xmlns:a16="http://schemas.microsoft.com/office/drawing/2014/main" id="{17BD50EA-2E1B-4ED8-AFEF-D12C04975829}"/>
              </a:ext>
            </a:extLst>
          </p:cNvPr>
          <p:cNvSpPr>
            <a:spLocks noChangeArrowheads="1"/>
          </p:cNvSpPr>
          <p:nvPr/>
        </p:nvSpPr>
        <p:spPr bwMode="auto">
          <a:xfrm>
            <a:off x="556983" y="3585023"/>
            <a:ext cx="5772380" cy="2296232"/>
          </a:xfrm>
          <a:prstGeom prst="cloudCallout">
            <a:avLst>
              <a:gd name="adj1" fmla="val 25561"/>
              <a:gd name="adj2" fmla="val -146744"/>
            </a:avLst>
          </a:prstGeom>
          <a:solidFill>
            <a:srgbClr val="C0A287">
              <a:alpha val="54000"/>
            </a:srgbClr>
          </a:solidFill>
          <a:ln w="38100">
            <a:solidFill>
              <a:srgbClr val="4A206A"/>
            </a:solidFill>
            <a:round/>
            <a:headEnd/>
            <a:tailEnd/>
          </a:ln>
        </p:spPr>
        <p:txBody>
          <a:bodyPr rot="0" vert="horz" wrap="square" lIns="91440" tIns="45720" rIns="91440" bIns="45720" anchor="t" anchorCtr="0" upright="1">
            <a:noAutofit/>
          </a:bodyPr>
          <a:lstStyle/>
          <a:p>
            <a:pPr marL="457200" algn="ctr">
              <a:lnSpc>
                <a:spcPct val="200000"/>
              </a:lnSpc>
            </a:pPr>
            <a:r>
              <a:rPr lang="en-GB" sz="1600" dirty="0">
                <a:effectLst/>
                <a:latin typeface="Calibri" panose="020F0502020204030204" pitchFamily="34" charset="0"/>
                <a:ea typeface="Calibri" panose="020F0502020204030204" pitchFamily="34" charset="0"/>
                <a:cs typeface="Times New Roman" panose="02020603050405020304" pitchFamily="18" charset="0"/>
              </a:rPr>
              <a:t>What the prophets were telling us?</a:t>
            </a:r>
          </a:p>
          <a:p>
            <a:pPr marL="457200" algn="ctr">
              <a:lnSpc>
                <a:spcPct val="200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How can we listen to prophets</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p>
            <a:pPr marL="457200" algn="ctr">
              <a:lnSpc>
                <a:spcPct val="200000"/>
              </a:lnSpc>
              <a:spcAft>
                <a:spcPts val="1000"/>
              </a:spcAft>
            </a:pPr>
            <a:r>
              <a:rPr lang="en-GB" sz="1600" dirty="0">
                <a:latin typeface="Calibri" panose="020F0502020204030204" pitchFamily="34" charset="0"/>
                <a:ea typeface="Calibri" panose="020F0502020204030204" pitchFamily="34" charset="0"/>
                <a:cs typeface="Times New Roman" panose="02020603050405020304" pitchFamily="18" charset="0"/>
              </a:rPr>
              <a:t>Can we be prophets?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D809FD75-E1D7-4E93-B48A-EA8896904765}"/>
              </a:ext>
            </a:extLst>
          </p:cNvPr>
          <p:cNvSpPr txBox="1">
            <a:spLocks noGrp="1"/>
          </p:cNvSpPr>
          <p:nvPr>
            <p:ph type="title"/>
          </p:nvPr>
        </p:nvSpPr>
        <p:spPr>
          <a:xfrm>
            <a:off x="323850" y="56248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spTree>
    <p:extLst>
      <p:ext uri="{BB962C8B-B14F-4D97-AF65-F5344CB8AC3E}">
        <p14:creationId xmlns:p14="http://schemas.microsoft.com/office/powerpoint/2010/main" val="3449330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BDE755F-C2BB-F3E5-9A20-870ACCFEC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4B491-6B2D-7AD7-583C-A1061C9B9AAD}"/>
              </a:ext>
            </a:extLst>
          </p:cNvPr>
          <p:cNvSpPr>
            <a:spLocks noGrp="1"/>
          </p:cNvSpPr>
          <p:nvPr>
            <p:ph type="ctrTitle"/>
          </p:nvPr>
        </p:nvSpPr>
        <p:spPr>
          <a:xfrm>
            <a:off x="1381807" y="129170"/>
            <a:ext cx="9516534" cy="954107"/>
          </a:xfrm>
        </p:spPr>
        <p:txBody>
          <a:bodyPr>
            <a:normAutofit fontScale="90000"/>
          </a:bodyPr>
          <a:lstStyle/>
          <a:p>
            <a:r>
              <a:rPr lang="en-GB" dirty="0">
                <a:solidFill>
                  <a:srgbClr val="7030A0"/>
                </a:solidFill>
                <a:latin typeface="Copperplate Gothic Bold" panose="020E0705020206020404" pitchFamily="34" charset="0"/>
              </a:rPr>
              <a:t> </a:t>
            </a:r>
            <a:r>
              <a:rPr lang="en-GB" sz="5300" dirty="0">
                <a:solidFill>
                  <a:srgbClr val="7030A0"/>
                </a:solidFill>
                <a:latin typeface="Copperplate Gothic Bold" panose="020E0705020206020404" pitchFamily="34" charset="0"/>
              </a:rPr>
              <a:t>Advent prayer or thought</a:t>
            </a:r>
            <a:endParaRPr lang="en-GB" dirty="0">
              <a:solidFill>
                <a:srgbClr val="7030A0"/>
              </a:solidFill>
              <a:latin typeface="Copperplate Gothic Bold" panose="020E0705020206020404" pitchFamily="34" charset="0"/>
            </a:endParaRPr>
          </a:p>
        </p:txBody>
      </p:sp>
      <p:pic>
        <p:nvPicPr>
          <p:cNvPr id="5" name="Picture 4">
            <a:extLst>
              <a:ext uri="{FF2B5EF4-FFF2-40B4-BE49-F238E27FC236}">
                <a16:creationId xmlns:a16="http://schemas.microsoft.com/office/drawing/2014/main" id="{361E4029-ADEA-B986-2740-510408BFFCA4}"/>
              </a:ext>
            </a:extLst>
          </p:cNvPr>
          <p:cNvPicPr>
            <a:picLocks noChangeAspect="1"/>
          </p:cNvPicPr>
          <p:nvPr/>
        </p:nvPicPr>
        <p:blipFill>
          <a:blip r:embed="rId4"/>
          <a:stretch>
            <a:fillRect/>
          </a:stretch>
        </p:blipFill>
        <p:spPr>
          <a:xfrm>
            <a:off x="9891651" y="5617089"/>
            <a:ext cx="2013380" cy="958791"/>
          </a:xfrm>
          <a:prstGeom prst="rect">
            <a:avLst/>
          </a:prstGeom>
        </p:spPr>
      </p:pic>
      <p:sp>
        <p:nvSpPr>
          <p:cNvPr id="6" name="TextBox 5">
            <a:extLst>
              <a:ext uri="{FF2B5EF4-FFF2-40B4-BE49-F238E27FC236}">
                <a16:creationId xmlns:a16="http://schemas.microsoft.com/office/drawing/2014/main" id="{D88FA3E5-0070-E3B6-3710-A17D4DBD7671}"/>
              </a:ext>
            </a:extLst>
          </p:cNvPr>
          <p:cNvSpPr txBox="1"/>
          <p:nvPr/>
        </p:nvSpPr>
        <p:spPr>
          <a:xfrm>
            <a:off x="2573866" y="2110687"/>
            <a:ext cx="6698721" cy="307777"/>
          </a:xfrm>
          <a:prstGeom prst="rect">
            <a:avLst/>
          </a:prstGeom>
          <a:noFill/>
        </p:spPr>
        <p:txBody>
          <a:bodyPr wrap="square" rtlCol="0">
            <a:spAutoFit/>
          </a:bodyPr>
          <a:lstStyle/>
          <a:p>
            <a:r>
              <a:rPr lang="en-GB" sz="1400" dirty="0">
                <a:effectLst/>
                <a:ea typeface="Calibri" panose="020F0502020204030204" pitchFamily="34" charset="0"/>
                <a:cs typeface="Times New Roman" panose="02020603050405020304" pitchFamily="18" charset="0"/>
              </a:rPr>
              <a:t>. </a:t>
            </a:r>
            <a:endParaRPr lang="en-GB" sz="1400" dirty="0"/>
          </a:p>
        </p:txBody>
      </p:sp>
      <p:sp>
        <p:nvSpPr>
          <p:cNvPr id="9" name="Text Box 2">
            <a:extLst>
              <a:ext uri="{FF2B5EF4-FFF2-40B4-BE49-F238E27FC236}">
                <a16:creationId xmlns:a16="http://schemas.microsoft.com/office/drawing/2014/main" id="{007DB717-F027-64D5-6A14-ABEBA5E3A318}"/>
              </a:ext>
            </a:extLst>
          </p:cNvPr>
          <p:cNvSpPr txBox="1">
            <a:spLocks noChangeArrowheads="1"/>
          </p:cNvSpPr>
          <p:nvPr/>
        </p:nvSpPr>
        <p:spPr bwMode="auto">
          <a:xfrm>
            <a:off x="636851" y="893029"/>
            <a:ext cx="10572749" cy="5682851"/>
          </a:xfrm>
          <a:prstGeom prst="roundRect">
            <a:avLst/>
          </a:prstGeom>
          <a:noFill/>
          <a:ln w="9525">
            <a:noFill/>
            <a:miter lim="800000"/>
            <a:headEnd/>
            <a:tailEnd/>
          </a:ln>
          <a:effectLst>
            <a:outerShdw blurRad="50800" dist="38100" dir="5400000" algn="t" rotWithShape="0">
              <a:prstClr val="black">
                <a:alpha val="40000"/>
              </a:prstClr>
            </a:outerShdw>
          </a:effectLst>
        </p:spPr>
        <p:txBody>
          <a:bodyPr rot="0" vert="horz" wrap="square" lIns="91440" tIns="45720" rIns="91440" bIns="45720" anchor="t" anchorCtr="0">
            <a:noAutofit/>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Dear Jesus,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Thank you for giving us the time today to learn more about you from the people we have met. </a:t>
            </a: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Be with us as we journey through the special weeks of advent, leading up to Christmas.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Help us to be trusting and brave like </a:t>
            </a:r>
            <a:r>
              <a:rPr lang="en-GB" sz="2400" b="1" dirty="0">
                <a:latin typeface="Calibri" panose="020F0502020204030204" pitchFamily="34" charset="0"/>
                <a:ea typeface="Calibri" panose="020F0502020204030204" pitchFamily="34" charset="0"/>
                <a:cs typeface="Times New Roman" panose="02020603050405020304" pitchFamily="18" charset="0"/>
              </a:rPr>
              <a:t>Mary</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 Peaceful yet strong like the </a:t>
            </a:r>
            <a:r>
              <a:rPr lang="en-GB" sz="2400" b="1" dirty="0">
                <a:latin typeface="Calibri" panose="020F0502020204030204" pitchFamily="34" charset="0"/>
                <a:ea typeface="Calibri" panose="020F0502020204030204" pitchFamily="34" charset="0"/>
                <a:cs typeface="Times New Roman" panose="02020603050405020304" pitchFamily="18" charset="0"/>
              </a:rPr>
              <a:t>donkey</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May we spread your message of hope and joy like </a:t>
            </a:r>
            <a:r>
              <a:rPr lang="en-GB" sz="2400" b="1" dirty="0">
                <a:latin typeface="Calibri" panose="020F0502020204030204" pitchFamily="34" charset="0"/>
                <a:ea typeface="Calibri" panose="020F0502020204030204" pitchFamily="34" charset="0"/>
                <a:cs typeface="Times New Roman" panose="02020603050405020304" pitchFamily="18" charset="0"/>
              </a:rPr>
              <a:t>Elizabeth</a:t>
            </a:r>
            <a:r>
              <a:rPr lang="en-GB" sz="2400" dirty="0">
                <a:latin typeface="Calibri" panose="020F0502020204030204" pitchFamily="34" charset="0"/>
                <a:ea typeface="Calibri" panose="020F0502020204030204" pitchFamily="34" charset="0"/>
                <a:cs typeface="Times New Roman" panose="02020603050405020304" pitchFamily="18" charset="0"/>
              </a:rPr>
              <a:t> and the angels,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May we find signs of your loving presence with us, </a:t>
            </a: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And be amazed like the </a:t>
            </a:r>
            <a:r>
              <a:rPr lang="en-GB" sz="2400" b="1" dirty="0">
                <a:latin typeface="Calibri" panose="020F0502020204030204" pitchFamily="34" charset="0"/>
                <a:ea typeface="Calibri" panose="020F0502020204030204" pitchFamily="34" charset="0"/>
                <a:cs typeface="Times New Roman" panose="02020603050405020304" pitchFamily="18" charset="0"/>
              </a:rPr>
              <a:t>shepherds</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With your peace and joy in our hearts, </a:t>
            </a: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May we be full of praise and worship like the </a:t>
            </a:r>
            <a:r>
              <a:rPr lang="en-GB" sz="2400" b="1" dirty="0">
                <a:latin typeface="Calibri" panose="020F0502020204030204" pitchFamily="34" charset="0"/>
                <a:ea typeface="Calibri" panose="020F0502020204030204" pitchFamily="34" charset="0"/>
                <a:cs typeface="Times New Roman" panose="02020603050405020304" pitchFamily="18" charset="0"/>
              </a:rPr>
              <a:t>wise men</a:t>
            </a:r>
            <a:r>
              <a:rPr lang="en-GB" sz="24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3600" dirty="0">
                <a:effectLst/>
                <a:latin typeface="Calibri" panose="020F0502020204030204" pitchFamily="34" charset="0"/>
                <a:ea typeface="Calibri" panose="020F0502020204030204" pitchFamily="34" charset="0"/>
                <a:cs typeface="Times New Roman" panose="02020603050405020304" pitchFamily="18" charset="0"/>
              </a:rPr>
              <a:t>Amen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en-GB"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412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8E05-96BC-4041-9490-C74403FA878A}"/>
              </a:ext>
            </a:extLst>
          </p:cNvPr>
          <p:cNvSpPr>
            <a:spLocks noGrp="1"/>
          </p:cNvSpPr>
          <p:nvPr>
            <p:ph type="ctrTitle"/>
          </p:nvPr>
        </p:nvSpPr>
        <p:spPr>
          <a:xfrm>
            <a:off x="2692398" y="896481"/>
            <a:ext cx="6815669" cy="1515533"/>
          </a:xfrm>
        </p:spPr>
        <p:txBody>
          <a:bodyPr>
            <a:normAutofit fontScale="90000"/>
          </a:bodyPr>
          <a:lstStyle/>
          <a:p>
            <a:r>
              <a:rPr lang="en-GB" dirty="0">
                <a:solidFill>
                  <a:srgbClr val="7030A0"/>
                </a:solidFill>
                <a:latin typeface="Copperplate Gothic Bold" panose="020E0705020206020404" pitchFamily="34" charset="0"/>
              </a:rPr>
              <a:t>The journey through Advent </a:t>
            </a:r>
          </a:p>
        </p:txBody>
      </p:sp>
      <p:sp>
        <p:nvSpPr>
          <p:cNvPr id="3" name="Subtitle 2">
            <a:extLst>
              <a:ext uri="{FF2B5EF4-FFF2-40B4-BE49-F238E27FC236}">
                <a16:creationId xmlns:a16="http://schemas.microsoft.com/office/drawing/2014/main" id="{5AF871FA-1180-4498-A4E2-2E1057FC4C7C}"/>
              </a:ext>
            </a:extLst>
          </p:cNvPr>
          <p:cNvSpPr>
            <a:spLocks noGrp="1"/>
          </p:cNvSpPr>
          <p:nvPr>
            <p:ph type="subTitle" idx="1"/>
          </p:nvPr>
        </p:nvSpPr>
        <p:spPr>
          <a:xfrm>
            <a:off x="2603869" y="134967"/>
            <a:ext cx="6984262" cy="958791"/>
          </a:xfrm>
        </p:spPr>
        <p:txBody>
          <a:bodyPr>
            <a:normAutofit/>
          </a:bodyPr>
          <a:lstStyle/>
          <a:p>
            <a:r>
              <a:rPr lang="en-GB" sz="4800" dirty="0">
                <a:solidFill>
                  <a:srgbClr val="714721"/>
                </a:solidFill>
              </a:rPr>
              <a:t>Wintershall Travelling Crib </a:t>
            </a:r>
          </a:p>
        </p:txBody>
      </p:sp>
      <p:pic>
        <p:nvPicPr>
          <p:cNvPr id="5" name="Picture 4">
            <a:extLst>
              <a:ext uri="{FF2B5EF4-FFF2-40B4-BE49-F238E27FC236}">
                <a16:creationId xmlns:a16="http://schemas.microsoft.com/office/drawing/2014/main" id="{E8638A11-07DB-4ADD-8155-B4CE4E0A9624}"/>
              </a:ext>
            </a:extLst>
          </p:cNvPr>
          <p:cNvPicPr>
            <a:picLocks noChangeAspect="1"/>
          </p:cNvPicPr>
          <p:nvPr/>
        </p:nvPicPr>
        <p:blipFill>
          <a:blip r:embed="rId4"/>
          <a:stretch>
            <a:fillRect/>
          </a:stretch>
        </p:blipFill>
        <p:spPr>
          <a:xfrm>
            <a:off x="590489" y="5502789"/>
            <a:ext cx="2013380" cy="958791"/>
          </a:xfrm>
          <a:prstGeom prst="rect">
            <a:avLst/>
          </a:prstGeom>
        </p:spPr>
      </p:pic>
      <p:sp>
        <p:nvSpPr>
          <p:cNvPr id="4" name="Subtitle 2">
            <a:extLst>
              <a:ext uri="{FF2B5EF4-FFF2-40B4-BE49-F238E27FC236}">
                <a16:creationId xmlns:a16="http://schemas.microsoft.com/office/drawing/2014/main" id="{581D7368-E6BE-08B4-2E83-3A1B6A64AA4C}"/>
              </a:ext>
            </a:extLst>
          </p:cNvPr>
          <p:cNvSpPr txBox="1">
            <a:spLocks/>
          </p:cNvSpPr>
          <p:nvPr/>
        </p:nvSpPr>
        <p:spPr>
          <a:xfrm>
            <a:off x="1085850" y="2570181"/>
            <a:ext cx="10872787" cy="261727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dirty="0">
                <a:solidFill>
                  <a:srgbClr val="714721"/>
                </a:solidFill>
              </a:rPr>
              <a:t>What next? </a:t>
            </a:r>
          </a:p>
          <a:p>
            <a:r>
              <a:rPr lang="en-GB" sz="4800" dirty="0">
                <a:solidFill>
                  <a:srgbClr val="714721"/>
                </a:solidFill>
              </a:rPr>
              <a:t>Share the story! </a:t>
            </a:r>
          </a:p>
          <a:p>
            <a:r>
              <a:rPr lang="en-GB" sz="3500" dirty="0">
                <a:solidFill>
                  <a:srgbClr val="714721"/>
                </a:solidFill>
              </a:rPr>
              <a:t>Wintershall would love to hear and see the work that you have done. Please tell us what you think of the Travelling Crib experience. Email </a:t>
            </a:r>
            <a:r>
              <a:rPr lang="en-GB" sz="3500" dirty="0">
                <a:solidFill>
                  <a:srgbClr val="714721"/>
                </a:solidFill>
                <a:hlinkClick r:id="rId5"/>
              </a:rPr>
              <a:t>schools@wintershall.org.uk</a:t>
            </a:r>
            <a:r>
              <a:rPr lang="en-GB" sz="3500" dirty="0">
                <a:solidFill>
                  <a:srgbClr val="714721"/>
                </a:solidFill>
              </a:rPr>
              <a:t> </a:t>
            </a:r>
          </a:p>
        </p:txBody>
      </p:sp>
      <p:sp>
        <p:nvSpPr>
          <p:cNvPr id="6" name="TextBox 5">
            <a:extLst>
              <a:ext uri="{FF2B5EF4-FFF2-40B4-BE49-F238E27FC236}">
                <a16:creationId xmlns:a16="http://schemas.microsoft.com/office/drawing/2014/main" id="{E9AAC96C-8A54-385A-D3A3-44EE19F4CE25}"/>
              </a:ext>
            </a:extLst>
          </p:cNvPr>
          <p:cNvSpPr txBox="1"/>
          <p:nvPr/>
        </p:nvSpPr>
        <p:spPr>
          <a:xfrm>
            <a:off x="6986588" y="5768926"/>
            <a:ext cx="5205412" cy="954107"/>
          </a:xfrm>
          <a:prstGeom prst="rect">
            <a:avLst/>
          </a:prstGeom>
          <a:noFill/>
        </p:spPr>
        <p:txBody>
          <a:bodyPr wrap="square" rtlCol="0">
            <a:spAutoFit/>
          </a:bodyPr>
          <a:lstStyle/>
          <a:p>
            <a:r>
              <a:rPr lang="en-GB" sz="1400" dirty="0"/>
              <a:t>This free resource was written and produced by Lucy Hall for Wintershall Education copyright 2024. </a:t>
            </a:r>
            <a:r>
              <a:rPr lang="en-GB" sz="1400" dirty="0">
                <a:cs typeface="Times New Roman" panose="02020603050405020304" pitchFamily="18" charset="0"/>
              </a:rPr>
              <a:t>Inspired by the Godly Play ‘Holy Family’ and ‘Advent’ scripts.</a:t>
            </a:r>
            <a:endParaRPr lang="en-GB" sz="1400" dirty="0"/>
          </a:p>
          <a:p>
            <a:r>
              <a:rPr lang="en-GB" sz="1400" dirty="0"/>
              <a:t>The Bible quotes come from the </a:t>
            </a:r>
            <a:r>
              <a:rPr lang="en-GB" sz="1400" dirty="0">
                <a:effectLst/>
                <a:ea typeface="Calibri" panose="020F0502020204030204" pitchFamily="34" charset="0"/>
                <a:cs typeface="Times New Roman" panose="02020603050405020304" pitchFamily="18" charset="0"/>
              </a:rPr>
              <a:t>International Children’s Translation. </a:t>
            </a:r>
            <a:endParaRPr lang="en-GB" sz="1400" dirty="0"/>
          </a:p>
        </p:txBody>
      </p:sp>
    </p:spTree>
    <p:extLst>
      <p:ext uri="{BB962C8B-B14F-4D97-AF65-F5344CB8AC3E}">
        <p14:creationId xmlns:p14="http://schemas.microsoft.com/office/powerpoint/2010/main" val="3621579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ED50D0-5C4B-D91A-7F01-4B77E21EC53C}"/>
              </a:ext>
            </a:extLst>
          </p:cNvPr>
          <p:cNvSpPr>
            <a:spLocks noGrp="1"/>
          </p:cNvSpPr>
          <p:nvPr>
            <p:ph type="title"/>
          </p:nvPr>
        </p:nvSpPr>
        <p:spPr>
          <a:xfrm>
            <a:off x="602226" y="1427009"/>
            <a:ext cx="5946058" cy="3705430"/>
          </a:xfrm>
        </p:spPr>
        <p:txBody>
          <a:bodyPr>
            <a:normAutofit fontScale="90000"/>
          </a:bodyPr>
          <a:lstStyle/>
          <a:p>
            <a:pPr algn="ctr"/>
            <a:r>
              <a:rPr lang="en-GB" sz="8000" b="1" dirty="0">
                <a:hlinkClick r:id="rId3"/>
              </a:rPr>
              <a:t>Come and Join Us for the next part of the story!</a:t>
            </a:r>
            <a:endParaRPr lang="en-GB" sz="8000" b="1" dirty="0"/>
          </a:p>
        </p:txBody>
      </p:sp>
      <p:pic>
        <p:nvPicPr>
          <p:cNvPr id="3" name="Picture 2">
            <a:extLst>
              <a:ext uri="{FF2B5EF4-FFF2-40B4-BE49-F238E27FC236}">
                <a16:creationId xmlns:a16="http://schemas.microsoft.com/office/drawing/2014/main" id="{A29DCFD4-A04F-296F-61DB-1E669B4DC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73" y="549049"/>
            <a:ext cx="4183018" cy="5955660"/>
          </a:xfrm>
          <a:prstGeom prst="rect">
            <a:avLst/>
          </a:prstGeom>
        </p:spPr>
      </p:pic>
    </p:spTree>
    <p:extLst>
      <p:ext uri="{BB962C8B-B14F-4D97-AF65-F5344CB8AC3E}">
        <p14:creationId xmlns:p14="http://schemas.microsoft.com/office/powerpoint/2010/main" val="303489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2B9F-52D5-4305-81BD-7B768D36B674}"/>
              </a:ext>
            </a:extLst>
          </p:cNvPr>
          <p:cNvSpPr>
            <a:spLocks noGrp="1"/>
          </p:cNvSpPr>
          <p:nvPr>
            <p:ph type="title"/>
          </p:nvPr>
        </p:nvSpPr>
        <p:spPr>
          <a:xfrm>
            <a:off x="315913" y="439737"/>
            <a:ext cx="8147558" cy="695325"/>
          </a:xfrm>
        </p:spPr>
        <p:txBody>
          <a:bodyPr>
            <a:noAutofit/>
          </a:bodyPr>
          <a:lstStyle/>
          <a:p>
            <a:r>
              <a:rPr lang="en-GB" sz="4000" b="1" dirty="0">
                <a:solidFill>
                  <a:srgbClr val="7030A0"/>
                </a:solidFill>
                <a:latin typeface="Bradley Hand ITC" panose="03070402050302030203" pitchFamily="66" charset="0"/>
              </a:rPr>
              <a:t>Every year we go on a journey….</a:t>
            </a:r>
          </a:p>
        </p:txBody>
      </p:sp>
      <p:sp>
        <p:nvSpPr>
          <p:cNvPr id="6" name="Title 1">
            <a:extLst>
              <a:ext uri="{FF2B5EF4-FFF2-40B4-BE49-F238E27FC236}">
                <a16:creationId xmlns:a16="http://schemas.microsoft.com/office/drawing/2014/main" id="{7C53CEE2-932F-4481-BA93-D546FC9D22A6}"/>
              </a:ext>
            </a:extLst>
          </p:cNvPr>
          <p:cNvSpPr txBox="1">
            <a:spLocks/>
          </p:cNvSpPr>
          <p:nvPr/>
        </p:nvSpPr>
        <p:spPr>
          <a:xfrm>
            <a:off x="6192838" y="3698875"/>
            <a:ext cx="6595270" cy="6699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4000" b="1" dirty="0">
                <a:solidFill>
                  <a:srgbClr val="7030A0"/>
                </a:solidFill>
                <a:latin typeface="Bradley Hand ITC" panose="03070402050302030203" pitchFamily="66" charset="0"/>
              </a:rPr>
              <a:t>…all the way to Bethlehem</a:t>
            </a:r>
          </a:p>
        </p:txBody>
      </p:sp>
      <p:sp>
        <p:nvSpPr>
          <p:cNvPr id="7" name="Title 1">
            <a:extLst>
              <a:ext uri="{FF2B5EF4-FFF2-40B4-BE49-F238E27FC236}">
                <a16:creationId xmlns:a16="http://schemas.microsoft.com/office/drawing/2014/main" id="{E965AC2B-CBAA-4EF1-83C2-9257499EC24C}"/>
              </a:ext>
            </a:extLst>
          </p:cNvPr>
          <p:cNvSpPr txBox="1">
            <a:spLocks/>
          </p:cNvSpPr>
          <p:nvPr/>
        </p:nvSpPr>
        <p:spPr>
          <a:xfrm>
            <a:off x="3672681" y="1895475"/>
            <a:ext cx="6595269" cy="695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4000" b="1" dirty="0">
                <a:solidFill>
                  <a:srgbClr val="7030A0"/>
                </a:solidFill>
                <a:latin typeface="Bradley Hand ITC" panose="03070402050302030203" pitchFamily="66" charset="0"/>
              </a:rPr>
              <a:t>..a journey through Advent….</a:t>
            </a:r>
          </a:p>
        </p:txBody>
      </p:sp>
      <p:pic>
        <p:nvPicPr>
          <p:cNvPr id="3" name="Picture 2">
            <a:extLst>
              <a:ext uri="{FF2B5EF4-FFF2-40B4-BE49-F238E27FC236}">
                <a16:creationId xmlns:a16="http://schemas.microsoft.com/office/drawing/2014/main" id="{3530E466-6667-AC25-6279-731EB379918D}"/>
              </a:ext>
            </a:extLst>
          </p:cNvPr>
          <p:cNvPicPr>
            <a:picLocks noChangeAspect="1"/>
          </p:cNvPicPr>
          <p:nvPr/>
        </p:nvPicPr>
        <p:blipFill>
          <a:blip r:embed="rId3"/>
          <a:stretch>
            <a:fillRect/>
          </a:stretch>
        </p:blipFill>
        <p:spPr>
          <a:xfrm>
            <a:off x="10178620" y="0"/>
            <a:ext cx="2013380" cy="958791"/>
          </a:xfrm>
          <a:prstGeom prst="rect">
            <a:avLst/>
          </a:prstGeom>
        </p:spPr>
      </p:pic>
    </p:spTree>
    <p:extLst>
      <p:ext uri="{BB962C8B-B14F-4D97-AF65-F5344CB8AC3E}">
        <p14:creationId xmlns:p14="http://schemas.microsoft.com/office/powerpoint/2010/main" val="4289333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3D77-06FB-48BE-A137-591415AA2EF4}"/>
              </a:ext>
            </a:extLst>
          </p:cNvPr>
          <p:cNvSpPr>
            <a:spLocks noGrp="1"/>
          </p:cNvSpPr>
          <p:nvPr>
            <p:ph type="title"/>
          </p:nvPr>
        </p:nvSpPr>
        <p:spPr>
          <a:xfrm>
            <a:off x="166686" y="293687"/>
            <a:ext cx="11891963" cy="1735138"/>
          </a:xfrm>
        </p:spPr>
        <p:txBody>
          <a:bodyPr>
            <a:normAutofit/>
          </a:bodyPr>
          <a:lstStyle/>
          <a:p>
            <a:pPr algn="ctr"/>
            <a:r>
              <a:rPr lang="en-GB" sz="5400" b="1" dirty="0">
                <a:solidFill>
                  <a:srgbClr val="7030A0"/>
                </a:solidFill>
                <a:latin typeface="Bradley Hand ITC" panose="03070402050302030203" pitchFamily="66" charset="0"/>
              </a:rPr>
              <a:t>I wonder who you met on your journey with Wintershall? </a:t>
            </a:r>
          </a:p>
        </p:txBody>
      </p:sp>
      <p:sp>
        <p:nvSpPr>
          <p:cNvPr id="8" name="Content Placeholder 2">
            <a:extLst>
              <a:ext uri="{FF2B5EF4-FFF2-40B4-BE49-F238E27FC236}">
                <a16:creationId xmlns:a16="http://schemas.microsoft.com/office/drawing/2014/main" id="{31120ACA-EB0B-2829-4144-F287FB686CFF}"/>
              </a:ext>
            </a:extLst>
          </p:cNvPr>
          <p:cNvSpPr txBox="1">
            <a:spLocks/>
          </p:cNvSpPr>
          <p:nvPr/>
        </p:nvSpPr>
        <p:spPr>
          <a:xfrm>
            <a:off x="1604961" y="3514726"/>
            <a:ext cx="9015412" cy="1314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b="1" i="1" dirty="0">
                <a:solidFill>
                  <a:srgbClr val="4A206A"/>
                </a:solidFill>
              </a:rPr>
              <a:t>You can use your Advent Pilgrim Bags as we remember together</a:t>
            </a:r>
          </a:p>
        </p:txBody>
      </p:sp>
      <p:pic>
        <p:nvPicPr>
          <p:cNvPr id="9" name="Picture 8">
            <a:extLst>
              <a:ext uri="{FF2B5EF4-FFF2-40B4-BE49-F238E27FC236}">
                <a16:creationId xmlns:a16="http://schemas.microsoft.com/office/drawing/2014/main" id="{8B953023-EE22-F3D1-1972-BA66B2E5FBF1}"/>
              </a:ext>
            </a:extLst>
          </p:cNvPr>
          <p:cNvPicPr>
            <a:picLocks noChangeAspect="1"/>
          </p:cNvPicPr>
          <p:nvPr/>
        </p:nvPicPr>
        <p:blipFill>
          <a:blip r:embed="rId4"/>
          <a:stretch>
            <a:fillRect/>
          </a:stretch>
        </p:blipFill>
        <p:spPr>
          <a:xfrm>
            <a:off x="10178620" y="5835681"/>
            <a:ext cx="2013380" cy="958791"/>
          </a:xfrm>
          <a:prstGeom prst="rect">
            <a:avLst/>
          </a:prstGeom>
        </p:spPr>
      </p:pic>
    </p:spTree>
    <p:extLst>
      <p:ext uri="{BB962C8B-B14F-4D97-AF65-F5344CB8AC3E}">
        <p14:creationId xmlns:p14="http://schemas.microsoft.com/office/powerpoint/2010/main" val="34956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150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668E-7C29-4461-A42C-3DFB6BC274EB}"/>
              </a:ext>
            </a:extLst>
          </p:cNvPr>
          <p:cNvSpPr>
            <a:spLocks noGrp="1"/>
          </p:cNvSpPr>
          <p:nvPr>
            <p:ph type="title"/>
          </p:nvPr>
        </p:nvSpPr>
        <p:spPr>
          <a:xfrm>
            <a:off x="552450" y="241300"/>
            <a:ext cx="10515600" cy="1325563"/>
          </a:xfrm>
        </p:spPr>
        <p:txBody>
          <a:bodyPr>
            <a:normAutofit/>
          </a:bodyPr>
          <a:lstStyle/>
          <a:p>
            <a:r>
              <a:rPr lang="en-GB" sz="6600" b="1" dirty="0">
                <a:solidFill>
                  <a:schemeClr val="accent1">
                    <a:lumMod val="75000"/>
                  </a:schemeClr>
                </a:solidFill>
              </a:rPr>
              <a:t>Mary </a:t>
            </a:r>
          </a:p>
        </p:txBody>
      </p:sp>
      <p:sp>
        <p:nvSpPr>
          <p:cNvPr id="4" name="Text Box 6" descr="Papyrus">
            <a:extLst>
              <a:ext uri="{FF2B5EF4-FFF2-40B4-BE49-F238E27FC236}">
                <a16:creationId xmlns:a16="http://schemas.microsoft.com/office/drawing/2014/main" id="{990DB28D-4AB4-4602-A75D-F4D15C2DB53D}"/>
              </a:ext>
            </a:extLst>
          </p:cNvPr>
          <p:cNvSpPr txBox="1">
            <a:spLocks noChangeArrowheads="1"/>
          </p:cNvSpPr>
          <p:nvPr/>
        </p:nvSpPr>
        <p:spPr bwMode="auto">
          <a:xfrm>
            <a:off x="197713" y="1566863"/>
            <a:ext cx="3474175" cy="4376737"/>
          </a:xfrm>
          <a:prstGeom prst="rect">
            <a:avLst/>
          </a:prstGeom>
          <a:blipFill dpi="0" rotWithShape="1">
            <a:blip r:embed="rId3">
              <a:alphaModFix amt="39000"/>
            </a:blip>
            <a:srcRect/>
            <a:tile tx="0" ty="0" sx="100000" sy="100000" flip="none" algn="tl"/>
          </a:blipFill>
          <a:ln w="57150">
            <a:solidFill>
              <a:srgbClr val="583E18"/>
            </a:solidFill>
            <a:prstDash val="dash"/>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The angel came to Mary and said, “Greetings! The Lord has blessed you and is with you.”</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But Mary was very confused by what the angel said. Mary wondered, “What does this mean?”  The angel said to her, “Don’t be afraid, Mary, because God is pleased with you. </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31 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Listen! You will become pregnant. You will give birth to a son, and you will name him Jesus. </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32 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He will be great, and people will call him the Son of the Most High. The Lord God will give him the throne of King David, his ancestor. </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33 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He will rule over the people of Jacob forever. His kingdom will never end.”			 </a:t>
            </a:r>
            <a:r>
              <a:rPr lang="en-GB" sz="1100" dirty="0">
                <a:effectLst/>
                <a:latin typeface="Comic Sans MS" panose="030F0702030302020204" pitchFamily="66" charset="0"/>
                <a:ea typeface="Calibri" panose="020F0502020204030204" pitchFamily="34" charset="0"/>
                <a:cs typeface="Times New Roman" panose="02020603050405020304" pitchFamily="18" charset="0"/>
              </a:rPr>
              <a:t>International Children’s Bible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F01842F0-FBCA-4542-B840-C46F1E3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9815" t="4890" r="15775" b="2552"/>
          <a:stretch/>
        </p:blipFill>
        <p:spPr>
          <a:xfrm>
            <a:off x="3671888" y="-25626"/>
            <a:ext cx="8520112" cy="6883626"/>
          </a:xfrm>
          <a:prstGeom prst="rect">
            <a:avLst/>
          </a:prstGeom>
        </p:spPr>
      </p:pic>
      <p:pic>
        <p:nvPicPr>
          <p:cNvPr id="5" name="Picture 4">
            <a:extLst>
              <a:ext uri="{FF2B5EF4-FFF2-40B4-BE49-F238E27FC236}">
                <a16:creationId xmlns:a16="http://schemas.microsoft.com/office/drawing/2014/main" id="{7D683935-E3D9-7E78-5727-AFAFDC742117}"/>
              </a:ext>
            </a:extLst>
          </p:cNvPr>
          <p:cNvPicPr>
            <a:picLocks noChangeAspect="1"/>
          </p:cNvPicPr>
          <p:nvPr/>
        </p:nvPicPr>
        <p:blipFill>
          <a:blip r:embed="rId5"/>
          <a:stretch>
            <a:fillRect/>
          </a:stretch>
        </p:blipFill>
        <p:spPr>
          <a:xfrm>
            <a:off x="10178620" y="5899209"/>
            <a:ext cx="2013380" cy="958791"/>
          </a:xfrm>
          <a:prstGeom prst="rect">
            <a:avLst/>
          </a:prstGeom>
        </p:spPr>
      </p:pic>
    </p:spTree>
    <p:extLst>
      <p:ext uri="{BB962C8B-B14F-4D97-AF65-F5344CB8AC3E}">
        <p14:creationId xmlns:p14="http://schemas.microsoft.com/office/powerpoint/2010/main" val="1546697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0FD3E-8CCB-4A55-8A30-400060E76AF0}"/>
              </a:ext>
            </a:extLst>
          </p:cNvPr>
          <p:cNvPicPr>
            <a:picLocks noChangeAspect="1"/>
          </p:cNvPicPr>
          <p:nvPr/>
        </p:nvPicPr>
        <p:blipFill>
          <a:blip r:embed="rId3"/>
          <a:stretch>
            <a:fillRect/>
          </a:stretch>
        </p:blipFill>
        <p:spPr>
          <a:xfrm>
            <a:off x="3854413" y="471488"/>
            <a:ext cx="8337587" cy="6170576"/>
          </a:xfrm>
          <a:prstGeom prst="rect">
            <a:avLst/>
          </a:prstGeom>
        </p:spPr>
      </p:pic>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152399" y="3807423"/>
            <a:ext cx="6605589" cy="2734628"/>
          </a:xfrm>
          <a:prstGeom prst="cloudCallout">
            <a:avLst>
              <a:gd name="adj1" fmla="val 18820"/>
              <a:gd name="adj2" fmla="val -135457"/>
            </a:avLst>
          </a:prstGeom>
          <a:solidFill>
            <a:srgbClr val="EAEEF6"/>
          </a:solidFill>
          <a:ln w="38100">
            <a:solidFill>
              <a:srgbClr val="4A206A"/>
            </a:solidFill>
            <a:round/>
            <a:headEnd/>
            <a:tailEnd/>
          </a:ln>
        </p:spPr>
        <p:txBody>
          <a:bodyPr rot="0" vert="horz" wrap="square" lIns="91440" tIns="45720" rIns="91440" bIns="45720" anchor="t" anchorCtr="0" upright="1">
            <a:noAutofit/>
          </a:bodyPr>
          <a:lstStyle/>
          <a:p>
            <a:pPr marL="457200">
              <a:lnSpc>
                <a:spcPct val="115000"/>
              </a:lnSpc>
              <a:tabLst>
                <a:tab pos="2610485"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Why you think Mary says yes?</a:t>
            </a:r>
          </a:p>
          <a:p>
            <a:pPr marL="457200">
              <a:lnSpc>
                <a:spcPct val="115000"/>
              </a:lnSpc>
              <a:tabLst>
                <a:tab pos="2610485"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How Mary felt preparing for a baby?</a:t>
            </a:r>
          </a:p>
          <a:p>
            <a:pPr marL="457200">
              <a:lnSpc>
                <a:spcPct val="115000"/>
              </a:lnSpc>
              <a:spcAft>
                <a:spcPts val="600"/>
              </a:spcAft>
              <a:tabLst>
                <a:tab pos="2610485"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How Joseph felt as he begins the journey with Mary?</a:t>
            </a:r>
          </a:p>
          <a:p>
            <a:pPr marL="457200">
              <a:lnSpc>
                <a:spcPct val="115000"/>
              </a:lnSpc>
              <a:spcAft>
                <a:spcPts val="600"/>
              </a:spcAft>
              <a:tabLst>
                <a:tab pos="2610485" algn="l"/>
              </a:tabLst>
            </a:pPr>
            <a:r>
              <a:rPr lang="en-GB" dirty="0">
                <a:latin typeface="Calibri" panose="020F0502020204030204" pitchFamily="34" charset="0"/>
                <a:ea typeface="Times New Roman" panose="02020603050405020304" pitchFamily="18" charset="0"/>
                <a:cs typeface="Times New Roman" panose="02020603050405020304" pitchFamily="18" charset="0"/>
              </a:rPr>
              <a:t>Why did Mary say yes?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200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200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323850" y="6196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pic>
        <p:nvPicPr>
          <p:cNvPr id="2" name="Picture 1">
            <a:extLst>
              <a:ext uri="{FF2B5EF4-FFF2-40B4-BE49-F238E27FC236}">
                <a16:creationId xmlns:a16="http://schemas.microsoft.com/office/drawing/2014/main" id="{5A9A4C68-D7CD-89C5-1A2D-F749937FF6EE}"/>
              </a:ext>
            </a:extLst>
          </p:cNvPr>
          <p:cNvPicPr>
            <a:picLocks noChangeAspect="1"/>
          </p:cNvPicPr>
          <p:nvPr/>
        </p:nvPicPr>
        <p:blipFill>
          <a:blip r:embed="rId4"/>
          <a:stretch>
            <a:fillRect/>
          </a:stretch>
        </p:blipFill>
        <p:spPr>
          <a:xfrm>
            <a:off x="10178620" y="0"/>
            <a:ext cx="2013380" cy="958791"/>
          </a:xfrm>
          <a:prstGeom prst="rect">
            <a:avLst/>
          </a:prstGeom>
        </p:spPr>
      </p:pic>
    </p:spTree>
    <p:extLst>
      <p:ext uri="{BB962C8B-B14F-4D97-AF65-F5344CB8AC3E}">
        <p14:creationId xmlns:p14="http://schemas.microsoft.com/office/powerpoint/2010/main" val="2786133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5" name="TextBox 4">
            <a:extLst>
              <a:ext uri="{FF2B5EF4-FFF2-40B4-BE49-F238E27FC236}">
                <a16:creationId xmlns:a16="http://schemas.microsoft.com/office/drawing/2014/main" id="{CDA05CAB-1755-C2B5-2751-226B3560D290}"/>
              </a:ext>
            </a:extLst>
          </p:cNvPr>
          <p:cNvSpPr txBox="1"/>
          <p:nvPr/>
        </p:nvSpPr>
        <p:spPr>
          <a:xfrm>
            <a:off x="1200150" y="2415976"/>
            <a:ext cx="10325102" cy="2677656"/>
          </a:xfrm>
          <a:prstGeom prst="rect">
            <a:avLst/>
          </a:prstGeom>
          <a:noFill/>
        </p:spPr>
        <p:txBody>
          <a:bodyPr wrap="square">
            <a:spAutoFit/>
          </a:bodyPr>
          <a:lstStyle/>
          <a:p>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We are all going on a journey. You and I.. We are all getting ready for something.</a:t>
            </a:r>
          </a:p>
          <a:p>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can we use Advent to get ready for the Mystery of Christmas?</a:t>
            </a:r>
          </a:p>
          <a:p>
            <a:endPar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can we get ready for Jesus?</a:t>
            </a:r>
            <a:endParaRPr lang="en-GB" sz="2800" dirty="0"/>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261365D-1BD7-AA1E-7904-89F98ADC391B}"/>
              </a:ext>
            </a:extLst>
          </p:cNvPr>
          <p:cNvPicPr>
            <a:picLocks noChangeAspect="1"/>
          </p:cNvPicPr>
          <p:nvPr/>
        </p:nvPicPr>
        <p:blipFill>
          <a:blip r:embed="rId4"/>
          <a:stretch>
            <a:fillRect/>
          </a:stretch>
        </p:blipFill>
        <p:spPr>
          <a:xfrm>
            <a:off x="10178620" y="5958819"/>
            <a:ext cx="2013380" cy="958791"/>
          </a:xfrm>
          <a:prstGeom prst="rect">
            <a:avLst/>
          </a:prstGeom>
        </p:spPr>
      </p:pic>
    </p:spTree>
    <p:extLst>
      <p:ext uri="{BB962C8B-B14F-4D97-AF65-F5344CB8AC3E}">
        <p14:creationId xmlns:p14="http://schemas.microsoft.com/office/powerpoint/2010/main" val="2623572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3749A4-2FDD-46F0-8248-F756A083EAD4}"/>
              </a:ext>
            </a:extLst>
          </p:cNvPr>
          <p:cNvSpPr txBox="1"/>
          <p:nvPr/>
        </p:nvSpPr>
        <p:spPr>
          <a:xfrm>
            <a:off x="2486026" y="-14384"/>
            <a:ext cx="7129462" cy="1446550"/>
          </a:xfrm>
          <a:prstGeom prst="rect">
            <a:avLst/>
          </a:prstGeom>
          <a:noFill/>
        </p:spPr>
        <p:txBody>
          <a:bodyPr wrap="square" rtlCol="0">
            <a:spAutoFit/>
          </a:bodyPr>
          <a:lstStyle/>
          <a:p>
            <a:pPr algn="ctr"/>
            <a:r>
              <a:rPr lang="en-GB" sz="4400" b="1" dirty="0">
                <a:solidFill>
                  <a:srgbClr val="FFC000"/>
                </a:solidFill>
                <a:latin typeface="Berlin Sans FB Demi" panose="020E0802020502020306" pitchFamily="34" charset="0"/>
              </a:rPr>
              <a:t> </a:t>
            </a:r>
            <a:r>
              <a:rPr lang="en-GB" sz="4400" b="1" dirty="0" err="1">
                <a:solidFill>
                  <a:srgbClr val="FFC000"/>
                </a:solidFill>
                <a:latin typeface="Berlin Sans FB Demi" panose="020E0802020502020306" pitchFamily="34" charset="0"/>
              </a:rPr>
              <a:t>ELizabeth</a:t>
            </a:r>
            <a:r>
              <a:rPr lang="en-GB" sz="4400" b="1" dirty="0">
                <a:solidFill>
                  <a:srgbClr val="FFC000"/>
                </a:solidFill>
                <a:latin typeface="Berlin Sans FB Demi" panose="020E0802020502020306" pitchFamily="34" charset="0"/>
              </a:rPr>
              <a:t> and the Angel’s Message</a:t>
            </a:r>
          </a:p>
        </p:txBody>
      </p:sp>
      <p:pic>
        <p:nvPicPr>
          <p:cNvPr id="7" name="Picture 6">
            <a:extLst>
              <a:ext uri="{FF2B5EF4-FFF2-40B4-BE49-F238E27FC236}">
                <a16:creationId xmlns:a16="http://schemas.microsoft.com/office/drawing/2014/main" id="{F497AD48-B7A6-93A9-C80C-655C6D6C7A1A}"/>
              </a:ext>
            </a:extLst>
          </p:cNvPr>
          <p:cNvPicPr>
            <a:picLocks noChangeAspect="1"/>
          </p:cNvPicPr>
          <p:nvPr/>
        </p:nvPicPr>
        <p:blipFill rotWithShape="1">
          <a:blip r:embed="rId4"/>
          <a:srcRect l="42361" t="8958" r="43056"/>
          <a:stretch/>
        </p:blipFill>
        <p:spPr>
          <a:xfrm>
            <a:off x="0" y="0"/>
            <a:ext cx="1250158" cy="7804557"/>
          </a:xfrm>
          <a:prstGeom prst="rect">
            <a:avLst/>
          </a:prstGeom>
        </p:spPr>
      </p:pic>
      <p:pic>
        <p:nvPicPr>
          <p:cNvPr id="8" name="Picture 7">
            <a:extLst>
              <a:ext uri="{FF2B5EF4-FFF2-40B4-BE49-F238E27FC236}">
                <a16:creationId xmlns:a16="http://schemas.microsoft.com/office/drawing/2014/main" id="{6B3190E0-041F-A7B8-C8DF-590D31C054D3}"/>
              </a:ext>
            </a:extLst>
          </p:cNvPr>
          <p:cNvPicPr>
            <a:picLocks noChangeAspect="1"/>
          </p:cNvPicPr>
          <p:nvPr/>
        </p:nvPicPr>
        <p:blipFill rotWithShape="1">
          <a:blip r:embed="rId4"/>
          <a:srcRect l="42361" t="8958" r="43056"/>
          <a:stretch/>
        </p:blipFill>
        <p:spPr>
          <a:xfrm>
            <a:off x="11156902" y="-14383"/>
            <a:ext cx="1250157" cy="7804554"/>
          </a:xfrm>
          <a:prstGeom prst="rect">
            <a:avLst/>
          </a:prstGeom>
        </p:spPr>
      </p:pic>
      <p:sp>
        <p:nvSpPr>
          <p:cNvPr id="9" name="TextBox 8">
            <a:extLst>
              <a:ext uri="{FF2B5EF4-FFF2-40B4-BE49-F238E27FC236}">
                <a16:creationId xmlns:a16="http://schemas.microsoft.com/office/drawing/2014/main" id="{5DAF7137-E8BF-1139-9A7B-0DE9B8E0C95C}"/>
              </a:ext>
            </a:extLst>
          </p:cNvPr>
          <p:cNvSpPr txBox="1"/>
          <p:nvPr/>
        </p:nvSpPr>
        <p:spPr>
          <a:xfrm>
            <a:off x="954064" y="1695008"/>
            <a:ext cx="10498932" cy="3416320"/>
          </a:xfrm>
          <a:prstGeom prst="rect">
            <a:avLst/>
          </a:prstGeom>
          <a:solidFill>
            <a:srgbClr val="ECAE55"/>
          </a:solidFill>
        </p:spPr>
        <p:txBody>
          <a:bodyPr wrap="square" rtlCol="0">
            <a:spAutoFit/>
          </a:bodyPr>
          <a:lstStyle/>
          <a:p>
            <a:pPr algn="l"/>
            <a:r>
              <a:rPr lang="en-GB" b="1" i="0" baseline="30000" dirty="0">
                <a:solidFill>
                  <a:srgbClr val="000000"/>
                </a:solidFill>
                <a:effectLst/>
                <a:latin typeface="system-ui"/>
              </a:rPr>
              <a:t> </a:t>
            </a:r>
            <a:r>
              <a:rPr lang="en-GB" b="0" i="0" dirty="0">
                <a:solidFill>
                  <a:srgbClr val="000000"/>
                </a:solidFill>
                <a:effectLst/>
                <a:latin typeface="system-ui"/>
              </a:rPr>
              <a:t>Zechariah was serving as a priest before God …</a:t>
            </a:r>
            <a:r>
              <a:rPr lang="en-GB" b="1" i="0" baseline="30000" dirty="0">
                <a:solidFill>
                  <a:srgbClr val="000000"/>
                </a:solidFill>
                <a:effectLst/>
                <a:latin typeface="system-ui"/>
              </a:rPr>
              <a:t>11 </a:t>
            </a:r>
            <a:r>
              <a:rPr lang="en-GB" b="0" i="0" dirty="0">
                <a:solidFill>
                  <a:srgbClr val="000000"/>
                </a:solidFill>
                <a:effectLst/>
                <a:latin typeface="system-ui"/>
              </a:rPr>
              <a:t>Then, on the right side of the incense table, an angel of the Lord came and stood before Zechariah. </a:t>
            </a:r>
            <a:r>
              <a:rPr lang="en-GB" b="1" i="0" baseline="30000" dirty="0">
                <a:solidFill>
                  <a:srgbClr val="000000"/>
                </a:solidFill>
                <a:effectLst/>
                <a:latin typeface="system-ui"/>
              </a:rPr>
              <a:t>12 </a:t>
            </a:r>
            <a:r>
              <a:rPr lang="en-GB" b="0" i="0" dirty="0">
                <a:solidFill>
                  <a:srgbClr val="000000"/>
                </a:solidFill>
                <a:effectLst/>
                <a:latin typeface="system-ui"/>
              </a:rPr>
              <a:t>When he saw the angel, Zechariah was confused and frightened. </a:t>
            </a:r>
            <a:r>
              <a:rPr lang="en-GB" b="1" i="0" baseline="30000" dirty="0">
                <a:solidFill>
                  <a:srgbClr val="000000"/>
                </a:solidFill>
                <a:effectLst/>
                <a:latin typeface="system-ui"/>
              </a:rPr>
              <a:t>13 </a:t>
            </a:r>
            <a:r>
              <a:rPr lang="en-GB" b="0" i="0" dirty="0">
                <a:solidFill>
                  <a:srgbClr val="000000"/>
                </a:solidFill>
                <a:effectLst/>
                <a:latin typeface="system-ui"/>
              </a:rPr>
              <a:t>But the angel said to him, “Zechariah, don’t be afraid. Your prayer has been heard by God. Your wife, Elizabeth, will give birth to a son. You will name him John. </a:t>
            </a:r>
            <a:r>
              <a:rPr lang="en-GB" b="1" i="0" baseline="30000" dirty="0">
                <a:solidFill>
                  <a:srgbClr val="000000"/>
                </a:solidFill>
                <a:effectLst/>
                <a:latin typeface="system-ui"/>
              </a:rPr>
              <a:t>14 </a:t>
            </a:r>
            <a:r>
              <a:rPr lang="en-GB" b="0" i="0" dirty="0">
                <a:solidFill>
                  <a:srgbClr val="000000"/>
                </a:solidFill>
                <a:effectLst/>
                <a:latin typeface="system-ui"/>
              </a:rPr>
              <a:t>You will be very happy. Many people will be happy because of his birth. </a:t>
            </a:r>
            <a:r>
              <a:rPr lang="en-GB" b="1" i="0" baseline="30000" dirty="0">
                <a:solidFill>
                  <a:srgbClr val="000000"/>
                </a:solidFill>
                <a:effectLst/>
                <a:latin typeface="system-ui"/>
              </a:rPr>
              <a:t>15 </a:t>
            </a:r>
            <a:r>
              <a:rPr lang="en-GB" b="0" i="0" dirty="0">
                <a:solidFill>
                  <a:srgbClr val="000000"/>
                </a:solidFill>
                <a:effectLst/>
                <a:latin typeface="system-ui"/>
              </a:rPr>
              <a:t>John will be a great man for the Lord….Even at the time John is born, he will be filled with the Holy Spirit. </a:t>
            </a:r>
            <a:r>
              <a:rPr lang="en-GB" b="1" i="0" baseline="30000" dirty="0">
                <a:solidFill>
                  <a:srgbClr val="000000"/>
                </a:solidFill>
                <a:effectLst/>
                <a:latin typeface="system-ui"/>
              </a:rPr>
              <a:t>16 </a:t>
            </a:r>
            <a:r>
              <a:rPr lang="en-GB" b="0" i="0" dirty="0">
                <a:solidFill>
                  <a:srgbClr val="000000"/>
                </a:solidFill>
                <a:effectLst/>
                <a:latin typeface="system-ui"/>
              </a:rPr>
              <a:t>He will help many people of Israel return to the Lord their God. </a:t>
            </a:r>
            <a:r>
              <a:rPr lang="en-GB" b="1" i="0" baseline="30000" dirty="0">
                <a:solidFill>
                  <a:srgbClr val="000000"/>
                </a:solidFill>
                <a:effectLst/>
                <a:latin typeface="system-ui"/>
              </a:rPr>
              <a:t>17 </a:t>
            </a:r>
            <a:r>
              <a:rPr lang="en-GB" b="0" i="0" dirty="0">
                <a:solidFill>
                  <a:srgbClr val="000000"/>
                </a:solidFill>
                <a:effectLst/>
                <a:latin typeface="system-ui"/>
              </a:rPr>
              <a:t>He himself will go first before the Lord…. He will make people ready for the coming of the Lord.”</a:t>
            </a:r>
          </a:p>
          <a:p>
            <a:pPr algn="l"/>
            <a:r>
              <a:rPr lang="en-GB" b="1" i="0" baseline="30000" dirty="0">
                <a:solidFill>
                  <a:srgbClr val="000000"/>
                </a:solidFill>
                <a:effectLst/>
                <a:latin typeface="system-ui"/>
              </a:rPr>
              <a:t>18 </a:t>
            </a:r>
            <a:r>
              <a:rPr lang="en-GB" b="0" i="0" dirty="0">
                <a:solidFill>
                  <a:srgbClr val="000000"/>
                </a:solidFill>
                <a:effectLst/>
                <a:latin typeface="system-ui"/>
              </a:rPr>
              <a:t>Zechariah said to the angel, “How can I know that what you say is true? I am an old man, and my wife is old, too.”</a:t>
            </a:r>
          </a:p>
          <a:p>
            <a:pPr algn="l"/>
            <a:r>
              <a:rPr lang="en-GB" b="1" i="0" baseline="30000" dirty="0">
                <a:solidFill>
                  <a:srgbClr val="000000"/>
                </a:solidFill>
                <a:effectLst/>
                <a:latin typeface="system-ui"/>
              </a:rPr>
              <a:t>19 </a:t>
            </a:r>
            <a:r>
              <a:rPr lang="en-GB" b="0" i="0" dirty="0">
                <a:solidFill>
                  <a:srgbClr val="000000"/>
                </a:solidFill>
                <a:effectLst/>
                <a:latin typeface="system-ui"/>
              </a:rPr>
              <a:t>The angel answered him, “I am Gabriel. I stand before God. God sent me to talk to you and to tell you this good news. </a:t>
            </a:r>
            <a:r>
              <a:rPr lang="en-GB" b="1" i="0" baseline="30000" dirty="0">
                <a:solidFill>
                  <a:srgbClr val="000000"/>
                </a:solidFill>
                <a:effectLst/>
                <a:latin typeface="system-ui"/>
              </a:rPr>
              <a:t>20 </a:t>
            </a:r>
            <a:r>
              <a:rPr lang="en-GB" b="0" i="0" dirty="0">
                <a:solidFill>
                  <a:srgbClr val="000000"/>
                </a:solidFill>
                <a:effectLst/>
                <a:latin typeface="system-ui"/>
              </a:rPr>
              <a:t>Now, listen! You will not be able to talk until the day these things happen. You will lose your speech because you did not believe what I told you. But these things will really happen.”</a:t>
            </a:r>
          </a:p>
        </p:txBody>
      </p:sp>
      <p:pic>
        <p:nvPicPr>
          <p:cNvPr id="3" name="Picture 2">
            <a:extLst>
              <a:ext uri="{FF2B5EF4-FFF2-40B4-BE49-F238E27FC236}">
                <a16:creationId xmlns:a16="http://schemas.microsoft.com/office/drawing/2014/main" id="{48ABA7C7-4AB9-0D2E-59AF-BADAA8672726}"/>
              </a:ext>
            </a:extLst>
          </p:cNvPr>
          <p:cNvPicPr>
            <a:picLocks noChangeAspect="1"/>
          </p:cNvPicPr>
          <p:nvPr/>
        </p:nvPicPr>
        <p:blipFill rotWithShape="1">
          <a:blip r:embed="rId5"/>
          <a:srcRect l="27107" t="37964" r="34876" b="24363"/>
          <a:stretch/>
        </p:blipFill>
        <p:spPr>
          <a:xfrm>
            <a:off x="7219952" y="-1347739"/>
            <a:ext cx="5814566" cy="5125712"/>
          </a:xfrm>
          <a:prstGeom prst="rect">
            <a:avLst/>
          </a:prstGeom>
        </p:spPr>
      </p:pic>
    </p:spTree>
    <p:extLst>
      <p:ext uri="{BB962C8B-B14F-4D97-AF65-F5344CB8AC3E}">
        <p14:creationId xmlns:p14="http://schemas.microsoft.com/office/powerpoint/2010/main" val="376777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4171949" y="3338827"/>
            <a:ext cx="7543801" cy="2088707"/>
          </a:xfrm>
          <a:prstGeom prst="cloudCallout">
            <a:avLst>
              <a:gd name="adj1" fmla="val -44465"/>
              <a:gd name="adj2" fmla="val -125385"/>
            </a:avLst>
          </a:prstGeom>
          <a:solidFill>
            <a:srgbClr val="FFFFFF"/>
          </a:solidFill>
          <a:ln w="38100">
            <a:solidFill>
              <a:srgbClr val="4A206A"/>
            </a:solidFill>
            <a:round/>
            <a:headEnd/>
            <a:tailEnd/>
          </a:ln>
        </p:spPr>
        <p:txBody>
          <a:bodyPr rot="0" vert="horz" wrap="square" lIns="91440" tIns="45720" rIns="91440" bIns="45720" anchor="t" anchorCtr="0" upright="1">
            <a:noAutofit/>
          </a:bodyPr>
          <a:lstStyle/>
          <a:p>
            <a:pPr marL="457200"/>
            <a:r>
              <a:rPr lang="en-GB" dirty="0">
                <a:effectLst/>
                <a:latin typeface="Calibri" panose="020F0502020204030204" pitchFamily="34" charset="0"/>
                <a:ea typeface="Calibri" panose="020F0502020204030204" pitchFamily="34" charset="0"/>
                <a:cs typeface="Times New Roman" panose="02020603050405020304" pitchFamily="18" charset="0"/>
              </a:rPr>
              <a:t>How Zechariah passed on the message from the angel without using words?</a:t>
            </a:r>
          </a:p>
          <a:p>
            <a:pPr marL="457200"/>
            <a:r>
              <a:rPr lang="en-GB" dirty="0">
                <a:effectLst/>
                <a:latin typeface="Calibri" panose="020F0502020204030204" pitchFamily="34" charset="0"/>
                <a:ea typeface="Calibri" panose="020F0502020204030204" pitchFamily="34" charset="0"/>
                <a:cs typeface="Times New Roman" panose="02020603050405020304" pitchFamily="18" charset="0"/>
              </a:rPr>
              <a:t>What Elizabeth thought whe</a:t>
            </a:r>
            <a:r>
              <a:rPr lang="en-GB" dirty="0">
                <a:latin typeface="Calibri" panose="020F0502020204030204" pitchFamily="34" charset="0"/>
                <a:ea typeface="Calibri" panose="020F0502020204030204" pitchFamily="34" charset="0"/>
                <a:cs typeface="Times New Roman" panose="02020603050405020304" pitchFamily="18" charset="0"/>
              </a:rPr>
              <a:t>n she heard the message of Joy about a baby.</a:t>
            </a:r>
            <a:r>
              <a:rPr lang="en-GB"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323850" y="6196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pic>
        <p:nvPicPr>
          <p:cNvPr id="10" name="Picture 9">
            <a:extLst>
              <a:ext uri="{FF2B5EF4-FFF2-40B4-BE49-F238E27FC236}">
                <a16:creationId xmlns:a16="http://schemas.microsoft.com/office/drawing/2014/main" id="{08A473B0-10AA-45CC-B8EB-F34781C72FF6}"/>
              </a:ext>
            </a:extLst>
          </p:cNvPr>
          <p:cNvPicPr>
            <a:picLocks noChangeAspect="1"/>
          </p:cNvPicPr>
          <p:nvPr/>
        </p:nvPicPr>
        <p:blipFill rotWithShape="1">
          <a:blip r:embed="rId4"/>
          <a:srcRect l="27107" t="37964" r="34876" b="24363"/>
          <a:stretch/>
        </p:blipFill>
        <p:spPr>
          <a:xfrm>
            <a:off x="7419977" y="-979605"/>
            <a:ext cx="5814566" cy="5125712"/>
          </a:xfrm>
          <a:prstGeom prst="rect">
            <a:avLst/>
          </a:prstGeom>
        </p:spPr>
      </p:pic>
      <p:pic>
        <p:nvPicPr>
          <p:cNvPr id="12" name="Picture 2" descr="An angel appears to Joseph in a performance of the nativity story at...  News Photo - Getty Images">
            <a:extLst>
              <a:ext uri="{FF2B5EF4-FFF2-40B4-BE49-F238E27FC236}">
                <a16:creationId xmlns:a16="http://schemas.microsoft.com/office/drawing/2014/main" id="{5F5DDEE1-13C5-498A-84AA-72BF716B42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542"/>
          <a:stretch/>
        </p:blipFill>
        <p:spPr bwMode="auto">
          <a:xfrm>
            <a:off x="0" y="4146107"/>
            <a:ext cx="2510617" cy="271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125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1368</TotalTime>
  <Words>3511</Words>
  <Application>Microsoft Office PowerPoint</Application>
  <PresentationFormat>Widescreen</PresentationFormat>
  <Paragraphs>225</Paragraphs>
  <Slides>26</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 Black</vt:lpstr>
      <vt:lpstr>Berlin Sans FB Demi</vt:lpstr>
      <vt:lpstr>Blackadder ITC</vt:lpstr>
      <vt:lpstr>Bradley Hand ITC</vt:lpstr>
      <vt:lpstr>Calibri</vt:lpstr>
      <vt:lpstr>Calibri Light</vt:lpstr>
      <vt:lpstr>Comic Sans MS</vt:lpstr>
      <vt:lpstr>Copperplate Gothic Bold</vt:lpstr>
      <vt:lpstr>system-ui</vt:lpstr>
      <vt:lpstr>Times New Roman</vt:lpstr>
      <vt:lpstr>Office Theme</vt:lpstr>
      <vt:lpstr>The journey through Advent </vt:lpstr>
      <vt:lpstr>A journey through Advent….</vt:lpstr>
      <vt:lpstr>Every year we go on a journey….</vt:lpstr>
      <vt:lpstr>I wonder who you met on your journey with Wintershall? </vt:lpstr>
      <vt:lpstr>Mary </vt:lpstr>
      <vt:lpstr>I wonder.….</vt:lpstr>
      <vt:lpstr>ADVENT ACTION</vt:lpstr>
      <vt:lpstr>PowerPoint Presentation</vt:lpstr>
      <vt:lpstr>I wonder.….</vt:lpstr>
      <vt:lpstr>ADVENT ACTION</vt:lpstr>
      <vt:lpstr>The Traveller &amp; the Donkey</vt:lpstr>
      <vt:lpstr>I wonder.….</vt:lpstr>
      <vt:lpstr>ADVENT ACTION</vt:lpstr>
      <vt:lpstr>PowerPoint Presentation</vt:lpstr>
      <vt:lpstr>I wonder.….</vt:lpstr>
      <vt:lpstr>ADVENT ACTION</vt:lpstr>
      <vt:lpstr>PowerPoint Presentation</vt:lpstr>
      <vt:lpstr>I wonder.….</vt:lpstr>
      <vt:lpstr>ADVENT ACTION</vt:lpstr>
      <vt:lpstr>PowerPoint Presentation</vt:lpstr>
      <vt:lpstr>PowerPoint Presentation</vt:lpstr>
      <vt:lpstr>PowerPoint Presentation</vt:lpstr>
      <vt:lpstr>I wonder.….</vt:lpstr>
      <vt:lpstr> Advent prayer or thought</vt:lpstr>
      <vt:lpstr>The journey through Advent </vt:lpstr>
      <vt:lpstr>Come and Join Us for the next part of the 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journey through Advent</dc:title>
  <dc:creator>Lucy Hall</dc:creator>
  <cp:lastModifiedBy>Schools</cp:lastModifiedBy>
  <cp:revision>87</cp:revision>
  <dcterms:created xsi:type="dcterms:W3CDTF">2020-11-09T20:56:42Z</dcterms:created>
  <dcterms:modified xsi:type="dcterms:W3CDTF">2026-04-16T11:28:01Z</dcterms:modified>
  <cp:contentStatus/>
</cp:coreProperties>
</file>